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0" r:id="rId4"/>
    <p:sldId id="266" r:id="rId5"/>
  </p:sldIdLst>
  <p:sldSz cx="12192000" cy="6858000"/>
  <p:notesSz cx="6740525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9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8071" y="0"/>
            <a:ext cx="292089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AFE1A-4B0D-4E84-9EF1-022FF9EFC1A0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2089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8071" y="9372792"/>
            <a:ext cx="292089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F1B33-CCEC-4764-AFC6-FA55B266B3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4150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AFE01-6262-48FC-B40C-2CE802472E98}" type="datetimeFigureOut">
              <a:rPr lang="nl-BE" smtClean="0"/>
              <a:t>30/05/2023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86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688" y="4687888"/>
            <a:ext cx="5391150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7938" y="937260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3DE5F-1B19-4B7B-B62E-F5344BDA1D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58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DE5F-1B19-4B7B-B62E-F5344BDA1D39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0380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DE5F-1B19-4B7B-B62E-F5344BDA1D39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5347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DE5F-1B19-4B7B-B62E-F5344BDA1D39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875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652070" cy="1739347"/>
          </a:xfrm>
        </p:spPr>
        <p:txBody>
          <a:bodyPr/>
          <a:lstStyle/>
          <a:p>
            <a:r>
              <a:rPr lang="nl-BE" b="1" dirty="0">
                <a:latin typeface="Calibri" panose="020F0502020204030204" pitchFamily="34" charset="0"/>
                <a:cs typeface="Calibri" panose="020F0502020204030204" pitchFamily="34" charset="0"/>
              </a:rPr>
              <a:t>Vrijetijd voor Iedereen</a:t>
            </a:r>
            <a:r>
              <a:rPr lang="nl-BE" b="1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14401" y="3996250"/>
            <a:ext cx="10719706" cy="1309255"/>
          </a:xfrm>
        </p:spPr>
        <p:txBody>
          <a:bodyPr>
            <a:noAutofit/>
          </a:bodyPr>
          <a:lstStyle/>
          <a:p>
            <a:r>
              <a:rPr lang="nl-BE" sz="2800" dirty="0"/>
              <a:t> </a:t>
            </a:r>
          </a:p>
          <a:p>
            <a:br>
              <a:rPr lang="nl-BE" sz="2800" dirty="0"/>
            </a:br>
            <a:endParaRPr lang="nl-BE" sz="2800" dirty="0"/>
          </a:p>
        </p:txBody>
      </p:sp>
      <p:pic>
        <p:nvPicPr>
          <p:cNvPr id="5" name="Afbeelding 4" descr="Afbeelding met persoon, gebouw, binnen, groep&#10;&#10;Beschrijving is gegenereerd met zeer hoge betrouwbaarheid">
            <a:extLst>
              <a:ext uri="{FF2B5EF4-FFF2-40B4-BE49-F238E27FC236}">
                <a16:creationId xmlns:a16="http://schemas.microsoft.com/office/drawing/2014/main" id="{81A06A4A-6893-4586-B286-C404BC3F9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029" y="3876586"/>
            <a:ext cx="4486141" cy="2981414"/>
          </a:xfrm>
          <a:prstGeom prst="rect">
            <a:avLst/>
          </a:prstGeom>
        </p:spPr>
      </p:pic>
      <p:pic>
        <p:nvPicPr>
          <p:cNvPr id="6" name="Afbeelding 5" descr="Afbeelding met Lettertype, Graphics, tekst, grafische vormgeving&#10;&#10;Automatisch gegenereerde beschrijving">
            <a:extLst>
              <a:ext uri="{FF2B5EF4-FFF2-40B4-BE49-F238E27FC236}">
                <a16:creationId xmlns:a16="http://schemas.microsoft.com/office/drawing/2014/main" id="{B47A5B5E-23BC-CE96-6705-0E779C361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9717" y="227111"/>
            <a:ext cx="1678275" cy="155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4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" y="868680"/>
            <a:ext cx="11467817" cy="924256"/>
          </a:xfrm>
        </p:spPr>
        <p:txBody>
          <a:bodyPr>
            <a:noAutofit/>
          </a:bodyPr>
          <a:lstStyle/>
          <a:p>
            <a:r>
              <a:rPr lang="nl-BE" sz="5000" b="1" dirty="0">
                <a:latin typeface="Calibri" panose="020F0502020204030204" pitchFamily="34" charset="0"/>
                <a:cs typeface="Calibri" panose="020F0502020204030204" pitchFamily="34" charset="0"/>
              </a:rPr>
              <a:t>Lokaal </a:t>
            </a:r>
            <a:r>
              <a:rPr lang="nl-BE" sz="50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Netwerk</a:t>
            </a:r>
            <a:r>
              <a:rPr lang="nl-BE" sz="5000" b="1" dirty="0">
                <a:latin typeface="Calibri" panose="020F0502020204030204" pitchFamily="34" charset="0"/>
                <a:cs typeface="Calibri" panose="020F0502020204030204" pitchFamily="34" charset="0"/>
              </a:rPr>
              <a:t> Vrijetijdsparticipatie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4320" y="2392680"/>
            <a:ext cx="11643360" cy="4181144"/>
          </a:xfrm>
        </p:spPr>
        <p:txBody>
          <a:bodyPr>
            <a:normAutofit fontScale="70000" lnSpcReduction="20000"/>
          </a:bodyPr>
          <a:lstStyle/>
          <a:p>
            <a:r>
              <a:rPr lang="nl-BE" sz="4000" dirty="0">
                <a:latin typeface="Calibri" panose="020F0502020204030204" pitchFamily="34" charset="0"/>
                <a:cs typeface="Calibri" panose="020F0502020204030204" pitchFamily="34" charset="0"/>
              </a:rPr>
              <a:t>Wie:  </a:t>
            </a:r>
          </a:p>
          <a:p>
            <a:pPr lvl="3"/>
            <a:r>
              <a:rPr lang="nl-BE" sz="3700" dirty="0">
                <a:latin typeface="Calibri" panose="020F0502020204030204" pitchFamily="34" charset="0"/>
                <a:cs typeface="Calibri" panose="020F0502020204030204" pitchFamily="34" charset="0"/>
              </a:rPr>
              <a:t>vrijetijddiensten, BIB, CC, </a:t>
            </a:r>
            <a:r>
              <a:rPr lang="nl-BE" sz="3700" dirty="0" err="1">
                <a:latin typeface="Calibri" panose="020F0502020204030204" pitchFamily="34" charset="0"/>
                <a:cs typeface="Calibri" panose="020F0502020204030204" pitchFamily="34" charset="0"/>
              </a:rPr>
              <a:t>HvK</a:t>
            </a:r>
            <a:r>
              <a:rPr lang="nl-BE" sz="3700" dirty="0">
                <a:latin typeface="Calibri" panose="020F0502020204030204" pitchFamily="34" charset="0"/>
                <a:cs typeface="Calibri" panose="020F0502020204030204" pitchFamily="34" charset="0"/>
              </a:rPr>
              <a:t>, integratiedienst, schoolopbouwwerk, BOA-medewerker, Home Start, Voedselbank, buurthuis, taalcoach, sociaal huis, kunstacademie, </a:t>
            </a:r>
            <a:r>
              <a:rPr lang="nl-BE" sz="3700" dirty="0" err="1">
                <a:latin typeface="Calibri" panose="020F0502020204030204" pitchFamily="34" charset="0"/>
                <a:cs typeface="Calibri" panose="020F0502020204030204" pitchFamily="34" charset="0"/>
              </a:rPr>
              <a:t>Ligo</a:t>
            </a:r>
            <a:r>
              <a:rPr lang="nl-BE" sz="3700" dirty="0">
                <a:latin typeface="Calibri" panose="020F0502020204030204" pitchFamily="34" charset="0"/>
                <a:cs typeface="Calibri" panose="020F0502020204030204" pitchFamily="34" charset="0"/>
              </a:rPr>
              <a:t>, schepen sociaal beleid, ..</a:t>
            </a:r>
          </a:p>
          <a:p>
            <a:r>
              <a:rPr lang="nl-BE" sz="4000" dirty="0">
                <a:latin typeface="Calibri" panose="020F0502020204030204" pitchFamily="34" charset="0"/>
                <a:cs typeface="Calibri" panose="020F0502020204030204" pitchFamily="34" charset="0"/>
              </a:rPr>
              <a:t>Hoe vaak:  </a:t>
            </a:r>
          </a:p>
          <a:p>
            <a:pPr lvl="3"/>
            <a:r>
              <a:rPr lang="nl-BE" sz="3400" dirty="0">
                <a:latin typeface="Calibri" panose="020F0502020204030204" pitchFamily="34" charset="0"/>
                <a:cs typeface="Calibri" panose="020F0502020204030204" pitchFamily="34" charset="0"/>
              </a:rPr>
              <a:t>3 à 4 keer per jaar (gestart in 2016) – groep steeds groter</a:t>
            </a:r>
          </a:p>
          <a:p>
            <a:r>
              <a:rPr lang="nl-BE" sz="4000" dirty="0">
                <a:latin typeface="Calibri" panose="020F0502020204030204" pitchFamily="34" charset="0"/>
                <a:cs typeface="Calibri" panose="020F0502020204030204" pitchFamily="34" charset="0"/>
              </a:rPr>
              <a:t>Agenda: </a:t>
            </a:r>
          </a:p>
          <a:p>
            <a:pPr lvl="3"/>
            <a:r>
              <a:rPr lang="nl-BE" sz="3400" dirty="0">
                <a:latin typeface="Calibri" panose="020F0502020204030204" pitchFamily="34" charset="0"/>
                <a:cs typeface="Calibri" panose="020F0502020204030204" pitchFamily="34" charset="0"/>
              </a:rPr>
              <a:t>themapunt + afsprakennota overlopen + varia</a:t>
            </a:r>
          </a:p>
          <a:p>
            <a:r>
              <a:rPr lang="nl-BE" sz="4000" dirty="0">
                <a:latin typeface="Calibri" panose="020F0502020204030204" pitchFamily="34" charset="0"/>
                <a:cs typeface="Calibri" panose="020F0502020204030204" pitchFamily="34" charset="0"/>
              </a:rPr>
              <a:t>Trekker: </a:t>
            </a:r>
          </a:p>
          <a:p>
            <a:pPr lvl="3"/>
            <a:r>
              <a:rPr lang="nl-BE" sz="3400" dirty="0">
                <a:latin typeface="Calibri" panose="020F0502020204030204" pitchFamily="34" charset="0"/>
                <a:cs typeface="Calibri" panose="020F0502020204030204" pitchFamily="34" charset="0"/>
              </a:rPr>
              <a:t>afdelingshoofd VT maar anderen verantwoordelijkheid geven en hen hierop aanspreken - aparte trekker wenselijk</a:t>
            </a:r>
            <a:endParaRPr lang="nl-BE" sz="3400" dirty="0"/>
          </a:p>
          <a:p>
            <a:endParaRPr lang="nl-BE" sz="2000" dirty="0"/>
          </a:p>
          <a:p>
            <a:endParaRPr lang="nl-BE" sz="2000" dirty="0"/>
          </a:p>
        </p:txBody>
      </p:sp>
      <p:pic>
        <p:nvPicPr>
          <p:cNvPr id="7" name="Afbeelding 6" descr="Afbeelding met tekst, Lettertype, Graphics, schermopname&#10;&#10;Automatisch gegenereerde beschrijving">
            <a:extLst>
              <a:ext uri="{FF2B5EF4-FFF2-40B4-BE49-F238E27FC236}">
                <a16:creationId xmlns:a16="http://schemas.microsoft.com/office/drawing/2014/main" id="{BD240DF8-7F3C-C364-A890-858524842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013" y="5445013"/>
            <a:ext cx="1412987" cy="141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8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 </a:t>
            </a:r>
            <a:r>
              <a:rPr lang="nl-BE" sz="5400" b="1" dirty="0">
                <a:latin typeface="Calibri" panose="020F0502020204030204" pitchFamily="34" charset="0"/>
                <a:cs typeface="Calibri" panose="020F0502020204030204" pitchFamily="34" charset="0"/>
              </a:rPr>
              <a:t>AFSPRAKENNOTA - </a:t>
            </a:r>
            <a:r>
              <a:rPr lang="nl-BE" sz="3000" b="1" dirty="0">
                <a:latin typeface="Calibri" panose="020F0502020204030204" pitchFamily="34" charset="0"/>
                <a:cs typeface="Calibri" panose="020F0502020204030204" pitchFamily="34" charset="0"/>
              </a:rPr>
              <a:t>doelstellingen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5422" y="2011680"/>
            <a:ext cx="11525957" cy="4562144"/>
          </a:xfrm>
        </p:spPr>
        <p:txBody>
          <a:bodyPr>
            <a:normAutofit fontScale="92500" lnSpcReduction="20000"/>
          </a:bodyPr>
          <a:lstStyle/>
          <a:p>
            <a:r>
              <a:rPr lang="nl-BE" sz="4000" dirty="0">
                <a:latin typeface="Calibri" panose="020F0502020204030204" pitchFamily="34" charset="0"/>
                <a:cs typeface="Calibri" panose="020F0502020204030204" pitchFamily="34" charset="0"/>
              </a:rPr>
              <a:t>5 grote doelstellingen en 17 acties</a:t>
            </a:r>
          </a:p>
          <a:p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lvl="1"/>
            <a:r>
              <a:rPr lang="nl-BE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Wegwerken van financiële en andere </a:t>
            </a:r>
            <a:r>
              <a:rPr lang="nl-BE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drempels</a:t>
            </a:r>
            <a:r>
              <a:rPr lang="nl-BE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die mensen in armoede verhinderen om deel te nemen aan het vrijetijdsaanbod. </a:t>
            </a:r>
          </a:p>
          <a:p>
            <a:pPr marL="228600" lvl="1" indent="0">
              <a:buNone/>
            </a:pPr>
            <a:endParaRPr lang="nl-BE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nl-BE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Acties rond </a:t>
            </a:r>
            <a:r>
              <a:rPr lang="nl-BE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toeleiding en bemiddeling </a:t>
            </a:r>
            <a:r>
              <a:rPr lang="nl-BE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moeten mensen in armoede overtuigen om deel te nemen aan het aanbod aan vrijetijdsactiviteiten.</a:t>
            </a:r>
          </a:p>
          <a:p>
            <a:pPr lvl="1"/>
            <a:endParaRPr lang="nl-BE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Via </a:t>
            </a:r>
            <a:r>
              <a:rPr lang="nl-NL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vorming en sensibilisering </a:t>
            </a:r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lokale bestuurders en vrijetijdaanbieders bewust maken van de problematiek van armoede. </a:t>
            </a:r>
          </a:p>
          <a:p>
            <a:pPr lvl="1"/>
            <a:endParaRPr lang="nl-NL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Vanuit het idee van inclusie nemen mensen in armoede zoveel mogelijk deel aan het </a:t>
            </a:r>
            <a:r>
              <a:rPr lang="nl-NL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bestaande aanbod</a:t>
            </a:r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waar nodig en wenselijk wordt ook </a:t>
            </a:r>
            <a:r>
              <a:rPr lang="nl-NL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exclusief aanbod </a:t>
            </a:r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voorzien. </a:t>
            </a:r>
          </a:p>
          <a:p>
            <a:pPr lvl="1"/>
            <a:endParaRPr lang="nl-NL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Het lokaal netwerk wordt versterkt en uitgebreid met de </a:t>
            </a:r>
            <a:r>
              <a:rPr lang="nl-NL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ervaringen van de doelgroep zelf</a:t>
            </a:r>
            <a:r>
              <a:rPr lang="nl-NL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nl-B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Afbeelding 8" descr="Afbeelding met tekst, Lettertype, Graphics, schermopname&#10;&#10;Automatisch gegenereerde beschrijving">
            <a:extLst>
              <a:ext uri="{FF2B5EF4-FFF2-40B4-BE49-F238E27FC236}">
                <a16:creationId xmlns:a16="http://schemas.microsoft.com/office/drawing/2014/main" id="{E9EBC231-FC98-DDB3-9929-9F66A64A9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2575" y="336407"/>
            <a:ext cx="1412987" cy="141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5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B0FF04-B555-459E-8B2A-758113FD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510" y="2011679"/>
            <a:ext cx="10974433" cy="4775563"/>
          </a:xfrm>
        </p:spPr>
        <p:txBody>
          <a:bodyPr>
            <a:normAutofit fontScale="55000" lnSpcReduction="20000"/>
          </a:bodyPr>
          <a:lstStyle/>
          <a:p>
            <a:r>
              <a:rPr lang="nl-BE" sz="5100" dirty="0">
                <a:latin typeface="Calibri" panose="020F0502020204030204" pitchFamily="34" charset="0"/>
                <a:cs typeface="Calibri" panose="020F0502020204030204" pitchFamily="34" charset="0"/>
              </a:rPr>
              <a:t>Drempels: </a:t>
            </a:r>
          </a:p>
          <a:p>
            <a:pPr lvl="2"/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Doe je mee fonds: 2015 (7.500 euro) – 2022 (27.000 euro) – 59 kinderen naar 181 kinderen</a:t>
            </a:r>
          </a:p>
          <a:p>
            <a:r>
              <a:rPr lang="nl-BE" sz="5100" dirty="0">
                <a:latin typeface="Calibri" panose="020F0502020204030204" pitchFamily="34" charset="0"/>
                <a:cs typeface="Calibri" panose="020F0502020204030204" pitchFamily="34" charset="0"/>
              </a:rPr>
              <a:t>Toeleiding:</a:t>
            </a:r>
          </a:p>
          <a:p>
            <a:pPr lvl="2"/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Alle naschoolse sport en cultuuractiviteiten (academie op school, sportsnacks, BOA, ...)</a:t>
            </a:r>
          </a:p>
          <a:p>
            <a:pPr lvl="2"/>
            <a:r>
              <a:rPr lang="nl-B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UiTPAS</a:t>
            </a:r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 ontbreekt </a:t>
            </a:r>
          </a:p>
          <a:p>
            <a:r>
              <a:rPr lang="nl-BE" sz="5100" dirty="0">
                <a:latin typeface="Calibri" panose="020F0502020204030204" pitchFamily="34" charset="0"/>
                <a:cs typeface="Calibri" panose="020F0502020204030204" pitchFamily="34" charset="0"/>
              </a:rPr>
              <a:t>Sensibiliseren: </a:t>
            </a:r>
          </a:p>
          <a:p>
            <a:pPr lvl="2"/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Inleefweek voor GR-leden en schepenen</a:t>
            </a:r>
          </a:p>
          <a:p>
            <a:r>
              <a:rPr lang="nl-BE" sz="5100" dirty="0">
                <a:latin typeface="Calibri" panose="020F0502020204030204" pitchFamily="34" charset="0"/>
                <a:cs typeface="Calibri" panose="020F0502020204030204" pitchFamily="34" charset="0"/>
              </a:rPr>
              <a:t>Bestaand aanbod/</a:t>
            </a:r>
            <a:r>
              <a:rPr lang="nl-BE" sz="5100" dirty="0" err="1">
                <a:latin typeface="Calibri" panose="020F0502020204030204" pitchFamily="34" charset="0"/>
                <a:cs typeface="Calibri" panose="020F0502020204030204" pitchFamily="34" charset="0"/>
              </a:rPr>
              <a:t>exlusief</a:t>
            </a:r>
            <a:r>
              <a:rPr lang="nl-BE" sz="5100" dirty="0">
                <a:latin typeface="Calibri" panose="020F0502020204030204" pitchFamily="34" charset="0"/>
                <a:cs typeface="Calibri" panose="020F0502020204030204" pitchFamily="34" charset="0"/>
              </a:rPr>
              <a:t> aanbod</a:t>
            </a:r>
          </a:p>
          <a:p>
            <a:pPr lvl="2"/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Laag </a:t>
            </a:r>
            <a:r>
              <a:rPr lang="nl-B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drempelig</a:t>
            </a:r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 aanbod: buurthuis, familiedag, </a:t>
            </a:r>
            <a:r>
              <a:rPr lang="nl-B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freepodium</a:t>
            </a:r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lvl="2"/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Op maat: Okan, </a:t>
            </a:r>
            <a:r>
              <a:rPr lang="nl-B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KunstKuur</a:t>
            </a:r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, Fietslessen, Rap op Stap</a:t>
            </a:r>
          </a:p>
          <a:p>
            <a:r>
              <a:rPr lang="nl-BE" sz="5100" dirty="0">
                <a:latin typeface="Calibri" panose="020F0502020204030204" pitchFamily="34" charset="0"/>
                <a:cs typeface="Calibri" panose="020F0502020204030204" pitchFamily="34" charset="0"/>
              </a:rPr>
              <a:t>Expertise en ervaring</a:t>
            </a:r>
          </a:p>
          <a:p>
            <a:pPr lvl="2"/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Demo en opleiding – te weinig wegens tijdsgebruik</a:t>
            </a:r>
          </a:p>
          <a:p>
            <a:pPr lvl="2"/>
            <a:r>
              <a:rPr lang="nl-BE" sz="3600" dirty="0">
                <a:latin typeface="Calibri" panose="020F0502020204030204" pitchFamily="34" charset="0"/>
                <a:cs typeface="Calibri" panose="020F0502020204030204" pitchFamily="34" charset="0"/>
              </a:rPr>
              <a:t>Ervaringsdeskundigen ontbreken (onrechtstreeks input via contacten)</a:t>
            </a:r>
          </a:p>
          <a:p>
            <a:endParaRPr lang="nl-B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CB3E745-E214-4031-B11C-A4D00A7D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 </a:t>
            </a:r>
            <a:r>
              <a:rPr lang="nl-BE" sz="5400" b="1" dirty="0">
                <a:latin typeface="Calibri" panose="020F0502020204030204" pitchFamily="34" charset="0"/>
                <a:cs typeface="Calibri" panose="020F0502020204030204" pitchFamily="34" charset="0"/>
              </a:rPr>
              <a:t>Afsprakennota – </a:t>
            </a:r>
            <a:r>
              <a:rPr lang="nl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enkele acties</a:t>
            </a:r>
          </a:p>
        </p:txBody>
      </p:sp>
      <p:pic>
        <p:nvPicPr>
          <p:cNvPr id="7" name="Afbeelding 6" descr="Afbeelding met tekst, Lettertype, Graphics, schermopname&#10;&#10;Automatisch gegenereerde beschrijving">
            <a:extLst>
              <a:ext uri="{FF2B5EF4-FFF2-40B4-BE49-F238E27FC236}">
                <a16:creationId xmlns:a16="http://schemas.microsoft.com/office/drawing/2014/main" id="{B0A79CB1-F9A1-C366-71C8-7809DA60B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2575" y="336407"/>
            <a:ext cx="1412987" cy="141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846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TM03090430[[fn=Aaneengesloten]]</Template>
  <TotalTime>16</TotalTime>
  <Words>301</Words>
  <Application>Microsoft Office PowerPoint</Application>
  <PresentationFormat>Breedbeeld</PresentationFormat>
  <Paragraphs>41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Calibri</vt:lpstr>
      <vt:lpstr>Corbel</vt:lpstr>
      <vt:lpstr>Wingdings</vt:lpstr>
      <vt:lpstr>Gestreept</vt:lpstr>
      <vt:lpstr>Vrijetijd voor Iedereen </vt:lpstr>
      <vt:lpstr>Lokaal Netwerk Vrijetijdsparticipatie</vt:lpstr>
      <vt:lpstr> AFSPRAKENNOTA - doelstellingen</vt:lpstr>
      <vt:lpstr> Afsprakennota – enkele acties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Cultuur &amp; Onderwijs</dc:title>
  <dc:creator>Freek Rombouts</dc:creator>
  <cp:lastModifiedBy>Jo Sollie</cp:lastModifiedBy>
  <cp:revision>62</cp:revision>
  <cp:lastPrinted>2015-12-10T14:55:53Z</cp:lastPrinted>
  <dcterms:created xsi:type="dcterms:W3CDTF">2015-12-06T16:25:19Z</dcterms:created>
  <dcterms:modified xsi:type="dcterms:W3CDTF">2023-05-30T08:03:33Z</dcterms:modified>
</cp:coreProperties>
</file>