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1"/>
  </p:notesMasterIdLst>
  <p:sldIdLst>
    <p:sldId id="256" r:id="rId2"/>
    <p:sldId id="263" r:id="rId3"/>
    <p:sldId id="257" r:id="rId4"/>
    <p:sldId id="270" r:id="rId5"/>
    <p:sldId id="285" r:id="rId6"/>
    <p:sldId id="262" r:id="rId7"/>
    <p:sldId id="265" r:id="rId8"/>
    <p:sldId id="260" r:id="rId9"/>
    <p:sldId id="284" r:id="rId10"/>
    <p:sldId id="261" r:id="rId11"/>
    <p:sldId id="264" r:id="rId12"/>
    <p:sldId id="267" r:id="rId13"/>
    <p:sldId id="286" r:id="rId14"/>
    <p:sldId id="289" r:id="rId15"/>
    <p:sldId id="268" r:id="rId16"/>
    <p:sldId id="269" r:id="rId17"/>
    <p:sldId id="288" r:id="rId18"/>
    <p:sldId id="266" r:id="rId19"/>
    <p:sldId id="271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AFC7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949" autoAdjust="0"/>
  </p:normalViewPr>
  <p:slideViewPr>
    <p:cSldViewPr>
      <p:cViewPr varScale="1">
        <p:scale>
          <a:sx n="83" d="100"/>
          <a:sy n="83" d="100"/>
        </p:scale>
        <p:origin x="147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186233E-F5F7-43FD-9C8B-4749E70F1B4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63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4E431-1BCA-4BAA-BB4E-B6CBD754D188}" type="slidenum">
              <a:rPr lang="en-US"/>
              <a:pPr/>
              <a:t>1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263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92202-3CD0-42F3-88B5-D6D8A8539B86}" type="slidenum">
              <a:rPr lang="en-US"/>
              <a:pPr/>
              <a:t>3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732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65C12-2572-4506-BAD8-F471D8DBE732}" type="datetime1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EF61-0A9F-4806-8978-7AD50BFC2ACA}" type="slidenum">
              <a:rPr lang="en-US"/>
              <a:pPr>
                <a:defRPr/>
              </a:pPr>
              <a:t>‹nr.›</a:t>
            </a:fld>
            <a:endParaRPr lang="en-US">
              <a:solidFill>
                <a:srgbClr val="37AFC7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AFDE3-2457-4E4E-B98A-57717E311749}" type="datetime1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197-6CFB-4F06-95FC-369457A16692}" type="slidenum">
              <a:rPr lang="en-US"/>
              <a:pPr>
                <a:defRPr/>
              </a:pPr>
              <a:t>‹nr.›</a:t>
            </a:fld>
            <a:endParaRPr lang="en-US">
              <a:solidFill>
                <a:srgbClr val="37AFC7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384925" y="1258888"/>
            <a:ext cx="1768475" cy="3922712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079500" y="1258888"/>
            <a:ext cx="5153025" cy="3922712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A8E7F-B831-43C8-BB4D-75C829C31E99}" type="datetime1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2A613-A749-4346-8FC5-DEA012FC6B52}" type="slidenum">
              <a:rPr lang="en-US"/>
              <a:pPr>
                <a:defRPr/>
              </a:pPr>
              <a:t>‹nr.›</a:t>
            </a:fld>
            <a:endParaRPr lang="en-US">
              <a:solidFill>
                <a:srgbClr val="37AFC7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223B9-084D-49C9-A42C-CB6E2B828E3C}" type="datetime1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66624-FF58-4968-82CE-FED374D660C5}" type="slidenum">
              <a:rPr lang="en-US"/>
              <a:pPr>
                <a:defRPr/>
              </a:pPr>
              <a:t>‹nr.›</a:t>
            </a:fld>
            <a:endParaRPr lang="en-US">
              <a:solidFill>
                <a:srgbClr val="37AFC7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435F4-BE27-40E8-9B22-552F4F5D6835}" type="datetime1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20A8B-284A-4AB5-9441-8D224DA692DE}" type="slidenum">
              <a:rPr lang="en-US"/>
              <a:pPr>
                <a:defRPr/>
              </a:pPr>
              <a:t>‹nr.›</a:t>
            </a:fld>
            <a:endParaRPr lang="en-US">
              <a:solidFill>
                <a:srgbClr val="37AFC7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79500" y="2133600"/>
            <a:ext cx="346075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92650" y="2133600"/>
            <a:ext cx="346075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CA062-3888-4CCC-9E2E-390D1E491BFE}" type="datetime1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EA937-7867-4287-8739-11CADBD17ADE}" type="slidenum">
              <a:rPr lang="en-US"/>
              <a:pPr>
                <a:defRPr/>
              </a:pPr>
              <a:t>‹nr.›</a:t>
            </a:fld>
            <a:endParaRPr lang="en-US">
              <a:solidFill>
                <a:srgbClr val="37AFC7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09FCF-7E28-44BD-90ED-13ED29EC5876}" type="datetime1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372EB-F16B-42A2-AE41-6D4C64AE8DFA}" type="slidenum">
              <a:rPr lang="en-US"/>
              <a:pPr>
                <a:defRPr/>
              </a:pPr>
              <a:t>‹nr.›</a:t>
            </a:fld>
            <a:endParaRPr lang="en-US">
              <a:solidFill>
                <a:srgbClr val="37AFC7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657AB-6317-40B4-95AD-968FE0EBC9E1}" type="datetime1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B85B0-61EC-4CC0-89D2-168D33463ECC}" type="slidenum">
              <a:rPr lang="en-US"/>
              <a:pPr>
                <a:defRPr/>
              </a:pPr>
              <a:t>‹nr.›</a:t>
            </a:fld>
            <a:endParaRPr lang="en-US">
              <a:solidFill>
                <a:srgbClr val="37AFC7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98344-4474-40AA-91E0-057248F1E238}" type="datetime1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BA2BC-D418-433D-84BF-59B873DC999D}" type="slidenum">
              <a:rPr lang="en-US"/>
              <a:pPr>
                <a:defRPr/>
              </a:pPr>
              <a:t>‹nr.›</a:t>
            </a:fld>
            <a:endParaRPr lang="en-US">
              <a:solidFill>
                <a:srgbClr val="37AFC7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55165-F200-42B6-9438-91C346629AB2}" type="datetime1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FFAD0-A802-4090-95CE-9ABA645702BD}" type="slidenum">
              <a:rPr lang="en-US"/>
              <a:pPr>
                <a:defRPr/>
              </a:pPr>
              <a:t>‹nr.›</a:t>
            </a:fld>
            <a:endParaRPr lang="en-US">
              <a:solidFill>
                <a:srgbClr val="37AFC7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F1C6B-8552-401B-A721-5C3141776E15}" type="datetime1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E222C-03AF-4AE1-A5B6-791578346D50}" type="slidenum">
              <a:rPr lang="en-US"/>
              <a:pPr>
                <a:defRPr/>
              </a:pPr>
              <a:t>‹nr.›</a:t>
            </a:fld>
            <a:endParaRPr lang="en-US">
              <a:solidFill>
                <a:srgbClr val="37AFC7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vlv_powerpoint_paginaopmaak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5892800"/>
            <a:ext cx="91440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logo_vilvoorde_V_rgb_ppt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407275" y="5722938"/>
            <a:ext cx="76835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1258888"/>
            <a:ext cx="70739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2133600"/>
            <a:ext cx="70739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97613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5B81DA-5BC2-4DBA-9E0A-5BCE8639F96D}" type="datetime1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97613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Vilvoorde powerpointpresentatie</a:t>
            </a:r>
          </a:p>
        </p:txBody>
      </p:sp>
      <p:pic>
        <p:nvPicPr>
          <p:cNvPr id="1032" name="Picture 7" descr="logo_vilvoorde_rgb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4035425" y="228600"/>
            <a:ext cx="10699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297613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EEDCD0-913F-46F7-85B3-A218515FEC47}" type="slidenum">
              <a:rPr lang="en-US"/>
              <a:pPr>
                <a:defRPr/>
              </a:pPr>
              <a:t>‹nr.›</a:t>
            </a:fld>
            <a:endParaRPr lang="en-US">
              <a:solidFill>
                <a:srgbClr val="37AFC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7575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75757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75757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75757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75757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75757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75757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75757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575757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7AFC7"/>
        </a:buClr>
        <a:buChar char="•"/>
        <a:defRPr sz="2200">
          <a:solidFill>
            <a:srgbClr val="57575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7AFC7"/>
        </a:buClr>
        <a:buChar char="–"/>
        <a:defRPr sz="2200">
          <a:solidFill>
            <a:srgbClr val="575757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7AFC7"/>
        </a:buClr>
        <a:buChar char="•"/>
        <a:defRPr sz="2000">
          <a:solidFill>
            <a:srgbClr val="575757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7AFC7"/>
        </a:buClr>
        <a:buChar char="–"/>
        <a:defRPr>
          <a:solidFill>
            <a:srgbClr val="575757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7AFC7"/>
        </a:buClr>
        <a:buChar char="»"/>
        <a:defRPr>
          <a:solidFill>
            <a:srgbClr val="575757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7AFC7"/>
        </a:buClr>
        <a:buChar char="»"/>
        <a:defRPr>
          <a:solidFill>
            <a:srgbClr val="575757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7AFC7"/>
        </a:buClr>
        <a:buChar char="»"/>
        <a:defRPr>
          <a:solidFill>
            <a:srgbClr val="575757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7AFC7"/>
        </a:buClr>
        <a:buChar char="»"/>
        <a:defRPr>
          <a:solidFill>
            <a:srgbClr val="575757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7AFC7"/>
        </a:buClr>
        <a:buChar char="»"/>
        <a:defRPr>
          <a:solidFill>
            <a:srgbClr val="575757"/>
          </a:solidFill>
          <a:latin typeface="+mn-lt"/>
          <a:ea typeface="+mn-ea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8F4C1D90-181D-4504-AD44-09A4E052E6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85" y="756211"/>
            <a:ext cx="7352630" cy="4660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27984" y="779435"/>
            <a:ext cx="2816126" cy="609600"/>
          </a:xfrm>
          <a:noFill/>
        </p:spPr>
        <p:txBody>
          <a:bodyPr/>
          <a:lstStyle/>
          <a:p>
            <a:pPr algn="r" eaLnBrk="1" hangingPunct="1"/>
            <a:r>
              <a:rPr lang="en-US" sz="4000" dirty="0">
                <a:solidFill>
                  <a:schemeClr val="bg1"/>
                </a:solidFill>
              </a:rPr>
              <a:t>UPRISING</a:t>
            </a:r>
            <a:endParaRPr lang="en-US" sz="4000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396127"/>
            <a:ext cx="3464198" cy="949210"/>
          </a:xfrm>
          <a:noFill/>
        </p:spPr>
        <p:txBody>
          <a:bodyPr/>
          <a:lstStyle/>
          <a:p>
            <a:pPr algn="l" eaLnBrk="1" hangingPunct="1"/>
            <a:r>
              <a:rPr lang="en-US" sz="2400" b="1" dirty="0" err="1">
                <a:solidFill>
                  <a:schemeClr val="bg1"/>
                </a:solidFill>
              </a:rPr>
              <a:t>Inspirerend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voorbeeld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voor</a:t>
            </a:r>
            <a:r>
              <a:rPr lang="en-US" sz="2400" b="1" dirty="0">
                <a:solidFill>
                  <a:schemeClr val="bg1"/>
                </a:solidFill>
              </a:rPr>
              <a:t> de </a:t>
            </a:r>
            <a:r>
              <a:rPr lang="en-US" sz="2400" b="1" dirty="0" err="1">
                <a:solidFill>
                  <a:schemeClr val="bg1"/>
                </a:solidFill>
              </a:rPr>
              <a:t>regio</a:t>
            </a:r>
            <a:r>
              <a:rPr lang="en-US" sz="2400" b="1" dirty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223B9-084D-49C9-A42C-CB6E2B828E3C}" type="datetime1">
              <a:rPr lang="en-US" smtClean="0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66624-FF58-4968-82CE-FED374D660C5}" type="slidenum">
              <a:rPr lang="en-US" smtClean="0"/>
              <a:pPr>
                <a:defRPr/>
              </a:pPr>
              <a:t>10</a:t>
            </a:fld>
            <a:endParaRPr lang="en-US">
              <a:solidFill>
                <a:srgbClr val="37AFC7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B535243-5816-4A36-97A6-3D7C8D7133E4}"/>
              </a:ext>
            </a:extLst>
          </p:cNvPr>
          <p:cNvSpPr txBox="1"/>
          <p:nvPr/>
        </p:nvSpPr>
        <p:spPr>
          <a:xfrm>
            <a:off x="1677752" y="908720"/>
            <a:ext cx="6004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1. UPRISING: EEN KORTE SCHETS</a:t>
            </a:r>
            <a:b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</a:br>
            <a:r>
              <a:rPr kumimoji="0" lang="nl-BE" sz="18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c. Opnamestudio (</a:t>
            </a:r>
            <a:r>
              <a:rPr kumimoji="0" lang="nl-B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Uprising</a:t>
            </a:r>
            <a:r>
              <a:rPr kumimoji="0" lang="nl-BE" sz="18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Studio)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D0D5408-E0EF-4EEA-97C7-C4A81EF45C0E}"/>
              </a:ext>
            </a:extLst>
          </p:cNvPr>
          <p:cNvSpPr txBox="1"/>
          <p:nvPr/>
        </p:nvSpPr>
        <p:spPr>
          <a:xfrm>
            <a:off x="1295636" y="2060848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dirty="0"/>
              <a:t>Algemeen: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dirty="0"/>
              <a:t>Gestart in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dirty="0"/>
              <a:t>Moeizame start: personeelswissel, nieuwe legislatuur, andere prioriteiten, zoektocht geschikte studio-verantwoordelijke,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dirty="0"/>
              <a:t>Vanaf 2020: corona!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1800" dirty="0"/>
              <a:t>Op 2 jaar tijd: 50-tal sessies (30-tal personen; 17 gebruikers); ondanks gebrekkige communicatiecampagne</a:t>
            </a:r>
          </a:p>
        </p:txBody>
      </p:sp>
    </p:spTree>
    <p:extLst>
      <p:ext uri="{BB962C8B-B14F-4D97-AF65-F5344CB8AC3E}">
        <p14:creationId xmlns:p14="http://schemas.microsoft.com/office/powerpoint/2010/main" val="3462656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1. UPRISING: EEN KORTE SCHETS</a:t>
            </a:r>
            <a:b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</a:br>
            <a:r>
              <a:rPr kumimoji="0" lang="nl-BE" sz="18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c. Opnamestudio (</a:t>
            </a:r>
            <a:r>
              <a:rPr kumimoji="0" lang="nl-B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Uprising</a:t>
            </a:r>
            <a:r>
              <a:rPr kumimoji="0" lang="nl-BE" sz="18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Studio)</a:t>
            </a: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</a:br>
            <a:endParaRPr lang="nl-BE" sz="1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223B9-084D-49C9-A42C-CB6E2B828E3C}" type="datetime1">
              <a:rPr lang="en-US" smtClean="0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66624-FF58-4968-82CE-FED374D660C5}" type="slidenum">
              <a:rPr lang="en-US" smtClean="0"/>
              <a:pPr>
                <a:defRPr/>
              </a:pPr>
              <a:t>11</a:t>
            </a:fld>
            <a:endParaRPr lang="en-US">
              <a:solidFill>
                <a:srgbClr val="37AFC7"/>
              </a:solidFill>
            </a:endParaRP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D149EF3F-A42E-45B3-9305-A6F08C884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912" y="2551112"/>
            <a:ext cx="3509392" cy="3048000"/>
          </a:xfrm>
        </p:spPr>
        <p:txBody>
          <a:bodyPr/>
          <a:lstStyle/>
          <a:p>
            <a:r>
              <a:rPr lang="nl-BE" sz="1800" dirty="0"/>
              <a:t>Ook acties op verplaatsing: scholen, wijken, Open Straten Dag, </a:t>
            </a:r>
            <a:r>
              <a:rPr lang="nl-BE" sz="1800" dirty="0" err="1"/>
              <a:t>Uprising</a:t>
            </a:r>
            <a:r>
              <a:rPr lang="nl-BE" sz="1800" dirty="0"/>
              <a:t> Stage, …</a:t>
            </a:r>
          </a:p>
          <a:p>
            <a:r>
              <a:rPr lang="nl-BE" sz="1800" dirty="0"/>
              <a:t>Niet beperkt tot muziek, ook geschikt voor podcasts/storytelling, spoken word, …</a:t>
            </a:r>
          </a:p>
        </p:txBody>
      </p:sp>
      <p:pic>
        <p:nvPicPr>
          <p:cNvPr id="7" name="Afbeelding 6" descr="Afbeelding met persoon, muur, binnen, staand&#10;&#10;Automatisch gegenereerde beschrijving">
            <a:extLst>
              <a:ext uri="{FF2B5EF4-FFF2-40B4-BE49-F238E27FC236}">
                <a16:creationId xmlns:a16="http://schemas.microsoft.com/office/drawing/2014/main" id="{EE0A9410-F228-4AF4-98CC-CA0074923B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2192654"/>
            <a:ext cx="2340372" cy="3509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9948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1. UPRISING: EEN KORTE SCHETS</a:t>
            </a:r>
            <a:b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</a:br>
            <a:r>
              <a:rPr kumimoji="0" lang="nl-BE" sz="18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c. Opnamestudio (</a:t>
            </a:r>
            <a:r>
              <a:rPr kumimoji="0" lang="nl-B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Uprising</a:t>
            </a:r>
            <a:r>
              <a:rPr kumimoji="0" lang="nl-BE" sz="18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Studio)</a:t>
            </a: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</a:br>
            <a:endParaRPr lang="nl-BE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800" dirty="0"/>
              <a:t>Technisch/praktisch: (*)</a:t>
            </a:r>
          </a:p>
          <a:p>
            <a:r>
              <a:rPr lang="nl-BE" sz="1800" dirty="0"/>
              <a:t>Ontwerp door </a:t>
            </a:r>
            <a:r>
              <a:rPr lang="nl-BE" sz="1800" dirty="0" err="1"/>
              <a:t>Noisegate</a:t>
            </a:r>
            <a:r>
              <a:rPr lang="nl-BE" sz="1800" dirty="0"/>
              <a:t>/</a:t>
            </a:r>
            <a:r>
              <a:rPr lang="nl-BE" sz="1800" dirty="0" err="1"/>
              <a:t>MyUSIC</a:t>
            </a:r>
            <a:endParaRPr lang="nl-BE" sz="1800" dirty="0"/>
          </a:p>
          <a:p>
            <a:r>
              <a:rPr lang="nl-BE" sz="1800" dirty="0"/>
              <a:t>Bewust gekozen voor optie ‘mobiele opnamestudio’</a:t>
            </a:r>
          </a:p>
          <a:p>
            <a:r>
              <a:rPr lang="nl-BE" sz="1800" dirty="0" err="1"/>
              <a:t>Flightcase</a:t>
            </a:r>
            <a:r>
              <a:rPr lang="nl-BE" sz="1800" dirty="0"/>
              <a:t> op maat</a:t>
            </a:r>
          </a:p>
          <a:p>
            <a:r>
              <a:rPr lang="nl-BE" sz="1800" dirty="0"/>
              <a:t>Makkelijk transporteerbaar (koffer personenwagen kan zelfs nipt volstaan)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223B9-084D-49C9-A42C-CB6E2B828E3C}" type="datetime1">
              <a:rPr lang="en-US" smtClean="0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66624-FF58-4968-82CE-FED374D660C5}" type="slidenum">
              <a:rPr lang="en-US" smtClean="0"/>
              <a:pPr>
                <a:defRPr/>
              </a:pPr>
              <a:t>12</a:t>
            </a:fld>
            <a:endParaRPr lang="en-US">
              <a:solidFill>
                <a:srgbClr val="37AF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27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80B26-411F-4169-A815-19BB23555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336" y="976313"/>
            <a:ext cx="1356602" cy="432048"/>
          </a:xfrm>
        </p:spPr>
        <p:txBody>
          <a:bodyPr/>
          <a:lstStyle/>
          <a:p>
            <a:r>
              <a:rPr lang="nl-BE" sz="1800" dirty="0" err="1"/>
              <a:t>Flightcase</a:t>
            </a:r>
            <a:endParaRPr lang="nl-BE" sz="1800" dirty="0"/>
          </a:p>
        </p:txBody>
      </p:sp>
      <p:pic>
        <p:nvPicPr>
          <p:cNvPr id="8" name="Tijdelijke aanduiding voor inhoud 7" descr="Afbeelding met binnen, kist, betegeld, geopend&#10;&#10;Automatisch gegenereerde beschrijving">
            <a:extLst>
              <a:ext uri="{FF2B5EF4-FFF2-40B4-BE49-F238E27FC236}">
                <a16:creationId xmlns:a16="http://schemas.microsoft.com/office/drawing/2014/main" id="{51C8E0DB-7294-43CF-91DB-EA30C9788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259" y="976313"/>
            <a:ext cx="3345215" cy="446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BA1430-B637-4843-B2BF-1330ED31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223B9-084D-49C9-A42C-CB6E2B828E3C}" type="datetime1">
              <a:rPr lang="en-US" smtClean="0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7539EE-8B5B-4F92-AA7F-08C0668B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C393A5-EDEA-40FE-9668-097766F1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66624-FF58-4968-82CE-FED374D660C5}" type="slidenum">
              <a:rPr lang="en-US" smtClean="0"/>
              <a:pPr>
                <a:defRPr/>
              </a:pPr>
              <a:t>13</a:t>
            </a:fld>
            <a:endParaRPr lang="en-US">
              <a:solidFill>
                <a:srgbClr val="37AFC7"/>
              </a:solidFill>
            </a:endParaRPr>
          </a:p>
        </p:txBody>
      </p:sp>
      <p:pic>
        <p:nvPicPr>
          <p:cNvPr id="10" name="Afbeelding 9" descr="Afbeelding met binnen, vloer&#10;&#10;Automatisch gegenereerde beschrijving">
            <a:extLst>
              <a:ext uri="{FF2B5EF4-FFF2-40B4-BE49-F238E27FC236}">
                <a16:creationId xmlns:a16="http://schemas.microsoft.com/office/drawing/2014/main" id="{887EE1C3-9561-4DCD-8201-A1D074D12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76313"/>
            <a:ext cx="3361190" cy="4481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7663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711061-6BBC-4AB8-B116-F2732205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223B9-084D-49C9-A42C-CB6E2B828E3C}" type="datetime1">
              <a:rPr lang="en-US" smtClean="0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D84035-658A-4626-AE21-01BC0E725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5D48C1-B031-49BA-9F31-9814B2D7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66624-FF58-4968-82CE-FED374D660C5}" type="slidenum">
              <a:rPr lang="en-US" smtClean="0"/>
              <a:pPr>
                <a:defRPr/>
              </a:pPr>
              <a:t>14</a:t>
            </a:fld>
            <a:endParaRPr lang="en-US">
              <a:solidFill>
                <a:srgbClr val="37AFC7"/>
              </a:solidFill>
            </a:endParaRPr>
          </a:p>
        </p:txBody>
      </p:sp>
      <p:pic>
        <p:nvPicPr>
          <p:cNvPr id="7" name="Afbeelding 6" descr="Afbeelding met badkamer, binnen, vloer, wit&#10;&#10;Automatisch gegenereerde beschrijving">
            <a:extLst>
              <a:ext uri="{FF2B5EF4-FFF2-40B4-BE49-F238E27FC236}">
                <a16:creationId xmlns:a16="http://schemas.microsoft.com/office/drawing/2014/main" id="{DF3FFE34-AA41-4954-9BF5-C69A293FA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78" y="1060516"/>
            <a:ext cx="3219822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 descr="Afbeelding met tekst, muur, binnen, piano&#10;&#10;Automatisch gegenereerde beschrijving">
            <a:extLst>
              <a:ext uri="{FF2B5EF4-FFF2-40B4-BE49-F238E27FC236}">
                <a16:creationId xmlns:a16="http://schemas.microsoft.com/office/drawing/2014/main" id="{102377E9-6B46-46C5-946F-B9F51BB43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46" y="1060516"/>
            <a:ext cx="3219822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2622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6800" y="2636912"/>
            <a:ext cx="7073900" cy="2159496"/>
          </a:xfrm>
        </p:spPr>
        <p:txBody>
          <a:bodyPr/>
          <a:lstStyle/>
          <a:p>
            <a:r>
              <a:rPr lang="nl-BE" sz="1800" dirty="0"/>
              <a:t>Nodig op locatie:</a:t>
            </a:r>
          </a:p>
          <a:p>
            <a:pPr lvl="1"/>
            <a:r>
              <a:rPr lang="nl-BE" sz="1800" dirty="0"/>
              <a:t>Kleine ruimte</a:t>
            </a:r>
          </a:p>
          <a:p>
            <a:pPr lvl="1"/>
            <a:r>
              <a:rPr lang="nl-BE" sz="1800" dirty="0"/>
              <a:t>Elektriciteit</a:t>
            </a:r>
          </a:p>
          <a:p>
            <a:pPr lvl="1"/>
            <a:r>
              <a:rPr lang="nl-BE" sz="1800" dirty="0"/>
              <a:t>Tafel, stoel</a:t>
            </a:r>
          </a:p>
          <a:p>
            <a:pPr lvl="1"/>
            <a:r>
              <a:rPr lang="nl-BE" sz="1800" dirty="0"/>
              <a:t>Wifi (gewenst, niet noodzakelijk)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223B9-084D-49C9-A42C-CB6E2B828E3C}" type="datetime1">
              <a:rPr lang="en-US" smtClean="0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66624-FF58-4968-82CE-FED374D660C5}" type="slidenum">
              <a:rPr lang="en-US" smtClean="0"/>
              <a:pPr>
                <a:defRPr/>
              </a:pPr>
              <a:t>15</a:t>
            </a:fld>
            <a:endParaRPr lang="en-US">
              <a:solidFill>
                <a:srgbClr val="37AFC7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7CD9E87-9FCC-4211-91DB-105E8F98D2CF}"/>
              </a:ext>
            </a:extLst>
          </p:cNvPr>
          <p:cNvSpPr txBox="1"/>
          <p:nvPr/>
        </p:nvSpPr>
        <p:spPr>
          <a:xfrm>
            <a:off x="1475656" y="1412776"/>
            <a:ext cx="6120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1. UPRISING: EEN KORTE SCHETS</a:t>
            </a:r>
            <a:b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</a:br>
            <a:r>
              <a:rPr kumimoji="0" lang="nl-BE" sz="18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c. Opnamestudio (</a:t>
            </a:r>
            <a:r>
              <a:rPr kumimoji="0" lang="nl-B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Uprising</a:t>
            </a:r>
            <a:r>
              <a:rPr kumimoji="0" lang="nl-BE" sz="18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Studio)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604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1. UPRISING: EEN KORTE SCHETS</a:t>
            </a:r>
            <a:b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</a:br>
            <a:r>
              <a:rPr kumimoji="0" lang="nl-BE" sz="18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c. Opnamestudio (</a:t>
            </a:r>
            <a:r>
              <a:rPr kumimoji="0" lang="nl-B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Uprising</a:t>
            </a:r>
            <a:r>
              <a:rPr kumimoji="0" lang="nl-BE" sz="18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Studio)</a:t>
            </a: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</a:br>
            <a:endParaRPr lang="nl-BE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1800" dirty="0"/>
              <a:t>Inhoud </a:t>
            </a:r>
            <a:r>
              <a:rPr lang="nl-BE" sz="1800" dirty="0" err="1"/>
              <a:t>flightcase</a:t>
            </a:r>
            <a:r>
              <a:rPr lang="nl-BE" sz="1800" dirty="0"/>
              <a:t>:</a:t>
            </a:r>
          </a:p>
          <a:p>
            <a:pPr lvl="1"/>
            <a:r>
              <a:rPr lang="nl-BE" sz="1800" dirty="0"/>
              <a:t>Pc met muzieksoftware (</a:t>
            </a:r>
            <a:r>
              <a:rPr lang="nl-BE" sz="1800" dirty="0" err="1"/>
              <a:t>Ableton</a:t>
            </a:r>
            <a:r>
              <a:rPr lang="nl-BE" sz="1800" dirty="0"/>
              <a:t>, </a:t>
            </a:r>
            <a:r>
              <a:rPr lang="nl-BE" sz="1800" dirty="0" err="1"/>
              <a:t>Reason</a:t>
            </a:r>
            <a:r>
              <a:rPr lang="nl-BE" sz="1800" dirty="0"/>
              <a:t>, …)</a:t>
            </a:r>
          </a:p>
          <a:p>
            <a:pPr lvl="1"/>
            <a:r>
              <a:rPr lang="nl-BE" sz="1800" dirty="0"/>
              <a:t>Micro’s en statieven</a:t>
            </a:r>
          </a:p>
          <a:p>
            <a:pPr lvl="1"/>
            <a:r>
              <a:rPr lang="nl-BE" sz="1800" dirty="0"/>
              <a:t>Keyboard</a:t>
            </a:r>
          </a:p>
          <a:p>
            <a:pPr lvl="1"/>
            <a:r>
              <a:rPr lang="nl-BE" sz="1800" dirty="0"/>
              <a:t>Speakers</a:t>
            </a:r>
          </a:p>
          <a:p>
            <a:pPr lvl="1"/>
            <a:r>
              <a:rPr lang="nl-BE" sz="1800" dirty="0"/>
              <a:t>…</a:t>
            </a:r>
          </a:p>
          <a:p>
            <a:pPr lvl="1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223B9-084D-49C9-A42C-CB6E2B828E3C}" type="datetime1">
              <a:rPr lang="en-US" smtClean="0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66624-FF58-4968-82CE-FED374D660C5}" type="slidenum">
              <a:rPr lang="en-US" smtClean="0"/>
              <a:pPr>
                <a:defRPr/>
              </a:pPr>
              <a:t>16</a:t>
            </a:fld>
            <a:endParaRPr lang="en-US">
              <a:solidFill>
                <a:srgbClr val="37AF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70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 descr="Afbeelding met binnen, muur, vloer, levend&#10;&#10;Automatisch gegenereerde beschrijving">
            <a:extLst>
              <a:ext uri="{FF2B5EF4-FFF2-40B4-BE49-F238E27FC236}">
                <a16:creationId xmlns:a16="http://schemas.microsoft.com/office/drawing/2014/main" id="{B6C75F3A-D8B5-4874-A522-C44EACCF2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64" y="980728"/>
            <a:ext cx="5953472" cy="44651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ED3D44-3F61-47CC-84AA-72803A4FB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223B9-084D-49C9-A42C-CB6E2B828E3C}" type="datetime1">
              <a:rPr lang="en-US" smtClean="0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4BC428-08E4-428B-83CF-61BDB69CB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461468-76D0-4963-95E9-DB479A46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66624-FF58-4968-82CE-FED374D660C5}" type="slidenum">
              <a:rPr lang="en-US" smtClean="0"/>
              <a:pPr>
                <a:defRPr/>
              </a:pPr>
              <a:t>17</a:t>
            </a:fld>
            <a:endParaRPr lang="en-US">
              <a:solidFill>
                <a:srgbClr val="37AF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13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1. UPRISING: EEN KORTE SCHETS</a:t>
            </a:r>
            <a:b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</a:br>
            <a:r>
              <a:rPr kumimoji="0" lang="nl-BE" sz="18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d. </a:t>
            </a:r>
            <a:r>
              <a:rPr lang="nl-BE" sz="1800" dirty="0">
                <a:latin typeface="Arial"/>
                <a:ea typeface="ＭＳ Ｐゴシック"/>
                <a:cs typeface="+mn-cs"/>
              </a:rPr>
              <a:t>C</a:t>
            </a:r>
            <a:r>
              <a:rPr kumimoji="0" lang="nl-B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oaching</a:t>
            </a:r>
            <a:r>
              <a:rPr kumimoji="0" lang="nl-BE" sz="18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/Vorming/Info</a:t>
            </a:r>
            <a:b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500" y="2133600"/>
            <a:ext cx="7073900" cy="3671664"/>
          </a:xfrm>
        </p:spPr>
        <p:txBody>
          <a:bodyPr/>
          <a:lstStyle/>
          <a:p>
            <a:r>
              <a:rPr lang="nl-BE" sz="1800" dirty="0"/>
              <a:t>Minst structureel uitgewerkt, eerder op maat (*)</a:t>
            </a:r>
          </a:p>
          <a:p>
            <a:r>
              <a:rPr lang="nl-BE" sz="1800" dirty="0"/>
              <a:t>Meestal in aanloop naar podiummoment</a:t>
            </a:r>
          </a:p>
          <a:p>
            <a:r>
              <a:rPr lang="nl-BE" sz="1800" dirty="0"/>
              <a:t>Workshops/</a:t>
            </a:r>
            <a:r>
              <a:rPr lang="nl-BE" sz="1800" dirty="0" err="1"/>
              <a:t>coachingssessies</a:t>
            </a:r>
            <a:r>
              <a:rPr lang="nl-BE" sz="1800" dirty="0"/>
              <a:t>:</a:t>
            </a:r>
          </a:p>
          <a:p>
            <a:pPr lvl="1"/>
            <a:r>
              <a:rPr lang="nl-BE" sz="1800" dirty="0"/>
              <a:t>Zang (NG/</a:t>
            </a:r>
            <a:r>
              <a:rPr lang="nl-BE" sz="1800" dirty="0" err="1"/>
              <a:t>MyUSIC</a:t>
            </a:r>
            <a:r>
              <a:rPr lang="nl-BE" sz="1800" dirty="0"/>
              <a:t>)</a:t>
            </a:r>
          </a:p>
          <a:p>
            <a:pPr lvl="1"/>
            <a:r>
              <a:rPr lang="nl-BE" sz="1800" dirty="0"/>
              <a:t>ruimer dan muziek: spoken word, fotografie, …</a:t>
            </a:r>
          </a:p>
          <a:p>
            <a:pPr lvl="1"/>
            <a:r>
              <a:rPr lang="nl-BE" sz="1800" dirty="0"/>
              <a:t>Gepland 7/5: DJ-workshop</a:t>
            </a:r>
          </a:p>
          <a:p>
            <a:pPr lvl="1"/>
            <a:r>
              <a:rPr lang="nl-BE" sz="1800" dirty="0"/>
              <a:t>Repetitiemogelijkheid:</a:t>
            </a:r>
          </a:p>
          <a:p>
            <a:pPr lvl="2"/>
            <a:r>
              <a:rPr lang="nl-BE" sz="1800" dirty="0"/>
              <a:t>NG/</a:t>
            </a:r>
            <a:r>
              <a:rPr lang="nl-BE" sz="1800" dirty="0" err="1"/>
              <a:t>MyUSIC</a:t>
            </a:r>
            <a:endParaRPr lang="nl-BE" sz="1800" dirty="0"/>
          </a:p>
          <a:p>
            <a:pPr lvl="2"/>
            <a:r>
              <a:rPr lang="nl-BE" sz="1800" dirty="0"/>
              <a:t>Op het podium van </a:t>
            </a:r>
            <a:r>
              <a:rPr lang="nl-BE" sz="1800" dirty="0" err="1"/>
              <a:t>Uprising</a:t>
            </a:r>
            <a:r>
              <a:rPr lang="nl-BE" sz="1800" dirty="0"/>
              <a:t> Stage</a:t>
            </a:r>
          </a:p>
          <a:p>
            <a:pPr lvl="1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223B9-084D-49C9-A42C-CB6E2B828E3C}" type="datetime1">
              <a:rPr lang="en-US" smtClean="0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66624-FF58-4968-82CE-FED374D660C5}" type="slidenum">
              <a:rPr lang="en-US" smtClean="0"/>
              <a:pPr>
                <a:defRPr/>
              </a:pPr>
              <a:t>18</a:t>
            </a:fld>
            <a:endParaRPr lang="en-US">
              <a:solidFill>
                <a:srgbClr val="37AF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0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90AD0-EB0F-4035-8CBF-2C11F5850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1. UPRISING: EEN KORTE SCHETS</a:t>
            </a:r>
            <a:b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</a:br>
            <a:r>
              <a:rPr kumimoji="0" lang="nl-BE" sz="18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d. Coaching/Vorming/Info</a:t>
            </a:r>
            <a:b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j-cs"/>
              </a:rPr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EF83CD-20A2-4C72-9107-53E49A598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048" y="2204864"/>
            <a:ext cx="3816424" cy="3394247"/>
          </a:xfrm>
        </p:spPr>
        <p:txBody>
          <a:bodyPr/>
          <a:lstStyle/>
          <a:p>
            <a:r>
              <a:rPr lang="nl-BE" sz="1800" dirty="0"/>
              <a:t>Info:</a:t>
            </a:r>
          </a:p>
          <a:p>
            <a:pPr lvl="1"/>
            <a:r>
              <a:rPr lang="nl-BE" sz="1800" dirty="0" err="1"/>
              <a:t>Poppunt</a:t>
            </a:r>
            <a:r>
              <a:rPr lang="nl-BE" sz="1800" dirty="0"/>
              <a:t>/Vi.be:</a:t>
            </a:r>
          </a:p>
          <a:p>
            <a:pPr lvl="2"/>
            <a:r>
              <a:rPr lang="nl-BE" sz="1800" dirty="0"/>
              <a:t>Gesprek ter plaatse</a:t>
            </a:r>
          </a:p>
          <a:p>
            <a:pPr lvl="2"/>
            <a:r>
              <a:rPr lang="nl-BE" sz="1800" dirty="0"/>
              <a:t>‘</a:t>
            </a:r>
            <a:r>
              <a:rPr lang="nl-BE" sz="1800" dirty="0" err="1"/>
              <a:t>Poppunt</a:t>
            </a:r>
            <a:r>
              <a:rPr lang="nl-BE" sz="1800" dirty="0"/>
              <a:t>-Talk’ in Vilvoorde</a:t>
            </a:r>
          </a:p>
          <a:p>
            <a:pPr lvl="1"/>
            <a:r>
              <a:rPr lang="nl-BE" sz="1800" dirty="0"/>
              <a:t>Info meegeven over repetitiemogelijkheden, wedstrijdkansen (Nieuwe Lichting, …),Vi.be,  projectsubsidies ‘lokale talenten’, …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01E85C-1569-4F4F-BE14-6B948E00F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223B9-084D-49C9-A42C-CB6E2B828E3C}" type="datetime1">
              <a:rPr lang="en-US" smtClean="0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F0C25E-0A50-44C0-91BA-E69469499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CBAD2D-78B4-4EEC-A67E-1B6DB6883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66624-FF58-4968-82CE-FED374D660C5}" type="slidenum">
              <a:rPr lang="en-US" smtClean="0"/>
              <a:pPr>
                <a:defRPr/>
              </a:pPr>
              <a:t>19</a:t>
            </a:fld>
            <a:endParaRPr lang="en-US">
              <a:solidFill>
                <a:srgbClr val="37AFC7"/>
              </a:solidFill>
            </a:endParaRPr>
          </a:p>
        </p:txBody>
      </p:sp>
      <p:pic>
        <p:nvPicPr>
          <p:cNvPr id="8" name="Afbeelding 7" descr="Afbeelding met persoon, kaars, groep, mensen&#10;&#10;Automatisch gegenereerde beschrijving">
            <a:extLst>
              <a:ext uri="{FF2B5EF4-FFF2-40B4-BE49-F238E27FC236}">
                <a16:creationId xmlns:a16="http://schemas.microsoft.com/office/drawing/2014/main" id="{8D828285-DB88-41A5-9A03-96C9837DAA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8"/>
          <a:stretch/>
        </p:blipFill>
        <p:spPr>
          <a:xfrm>
            <a:off x="467544" y="2348880"/>
            <a:ext cx="446449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47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type="title"/>
          </p:nvPr>
        </p:nvSpPr>
        <p:spPr>
          <a:xfrm>
            <a:off x="2010792" y="1271503"/>
            <a:ext cx="5508724" cy="874712"/>
          </a:xfrm>
        </p:spPr>
        <p:txBody>
          <a:bodyPr wrap="square" anchor="t">
            <a:norm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nl-BE" b="1" dirty="0"/>
              <a:t>UPRISING: EEN KORTE SCHETS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nl-BE" b="1" dirty="0"/>
              <a:t>TOEPASBAAR IN DE REGIO?</a:t>
            </a: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BAD88892-A064-4273-A67C-C74F539322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9" r="1" b="15791"/>
          <a:stretch/>
        </p:blipFill>
        <p:spPr>
          <a:xfrm>
            <a:off x="1079500" y="2133600"/>
            <a:ext cx="70739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066800" y="6297613"/>
            <a:ext cx="914400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F69223B9-084D-49C9-A42C-CB6E2B828E3C}" type="datetime1">
              <a:rPr lang="en-US" smtClean="0"/>
              <a:pPr>
                <a:spcAft>
                  <a:spcPts val="600"/>
                </a:spcAft>
                <a:defRPr/>
              </a:pPr>
              <a:t>2/16/2022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209800" y="6297613"/>
            <a:ext cx="2895600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696200" y="6297613"/>
            <a:ext cx="457200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2F866624-FF58-4968-82CE-FED374D660C5}" type="slidenum">
              <a:rPr lang="en-US" smtClean="0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57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AAFC7B-4E09-4471-9C30-619F8B5A8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>
                <a:latin typeface="Arial"/>
                <a:ea typeface="ＭＳ Ｐゴシック"/>
              </a:rPr>
              <a:t>2. TOEPASBAAR IN DE REGIO?</a:t>
            </a:r>
            <a:b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</a:br>
            <a:r>
              <a:rPr kumimoji="0" lang="nl-BE" sz="18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a. Concreet voorstel: mobiele opnamestudio</a:t>
            </a:r>
            <a:b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j-cs"/>
              </a:rPr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0033ED-83F1-484D-84D5-244488A10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2564904"/>
            <a:ext cx="7073900" cy="2303512"/>
          </a:xfrm>
        </p:spPr>
        <p:txBody>
          <a:bodyPr/>
          <a:lstStyle/>
          <a:p>
            <a:r>
              <a:rPr lang="nl-BE" sz="1800" dirty="0"/>
              <a:t>Gezamenlijke aankoop (via IGS en/of extra </a:t>
            </a:r>
            <a:r>
              <a:rPr lang="nl-BE" sz="1800" dirty="0" err="1"/>
              <a:t>projectsubidies</a:t>
            </a:r>
            <a:r>
              <a:rPr lang="nl-BE" sz="1800" dirty="0"/>
              <a:t>) (*)</a:t>
            </a:r>
          </a:p>
          <a:p>
            <a:r>
              <a:rPr lang="nl-BE" sz="1800" dirty="0"/>
              <a:t>Afwisselend tijdelijk gebruik in de verschillende gemeenten</a:t>
            </a:r>
          </a:p>
          <a:p>
            <a:r>
              <a:rPr lang="nl-BE" sz="1800" dirty="0"/>
              <a:t>Centraal beheer </a:t>
            </a:r>
            <a:r>
              <a:rPr lang="nl-BE" sz="1800" dirty="0" err="1"/>
              <a:t>evt</a:t>
            </a:r>
            <a:r>
              <a:rPr lang="nl-BE" sz="1800" dirty="0"/>
              <a:t> door NG/</a:t>
            </a:r>
            <a:r>
              <a:rPr lang="nl-BE" sz="1800" dirty="0" err="1"/>
              <a:t>MyUSIC</a:t>
            </a:r>
            <a:endParaRPr lang="nl-BE" sz="1800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7AFC7"/>
              </a:buClr>
              <a:buSzTx/>
              <a:buFontTx/>
              <a:buChar char="•"/>
              <a:tabLst/>
              <a:defRPr/>
            </a:pPr>
            <a:r>
              <a:rPr kumimoji="0" lang="nl-BE" sz="180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Te boeken/reserveren, inclusief studioverantwoordelijke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7AFC7"/>
              </a:buClr>
              <a:buSzTx/>
              <a:buFontTx/>
              <a:buChar char="•"/>
              <a:tabLst/>
              <a:defRPr/>
            </a:pPr>
            <a:r>
              <a:rPr kumimoji="0" lang="nl-BE" sz="180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Kostprijs aankoop studiomateriaal en </a:t>
            </a:r>
            <a:r>
              <a:rPr kumimoji="0" lang="nl-B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flightcase</a:t>
            </a:r>
            <a:r>
              <a:rPr kumimoji="0" lang="nl-BE" sz="180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: ±7000 euro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7AFC7"/>
              </a:buClr>
              <a:buSzTx/>
              <a:buFontTx/>
              <a:buChar char="•"/>
              <a:tabLst/>
              <a:defRPr/>
            </a:pPr>
            <a:r>
              <a:rPr kumimoji="0" lang="nl-BE" sz="180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Huurprijs (per uur of dagdeel): principe workshop (kosten </a:t>
            </a:r>
            <a:r>
              <a:rPr kumimoji="0" lang="nl-B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evt</a:t>
            </a:r>
            <a:r>
              <a:rPr kumimoji="0" lang="nl-BE" sz="180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gedrukt door IGS/projectsubsidie?)</a:t>
            </a:r>
          </a:p>
          <a:p>
            <a:endParaRPr lang="nl-BE" sz="18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254B49-E611-4CA0-AA4B-38B1F53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223B9-084D-49C9-A42C-CB6E2B828E3C}" type="datetime1">
              <a:rPr lang="en-US" smtClean="0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97AF78-FCDF-418C-AD52-F02C3BB3B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743499-AB77-4CB8-A248-53392F68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66624-FF58-4968-82CE-FED374D660C5}" type="slidenum">
              <a:rPr lang="en-US" smtClean="0"/>
              <a:pPr>
                <a:defRPr/>
              </a:pPr>
              <a:t>20</a:t>
            </a:fld>
            <a:endParaRPr lang="en-US">
              <a:solidFill>
                <a:srgbClr val="37AF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53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94ED0-51B2-4853-A11D-FE70DCD6E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850007"/>
            <a:ext cx="7073900" cy="874712"/>
          </a:xfrm>
        </p:spPr>
        <p:txBody>
          <a:bodyPr/>
          <a:lstStyle/>
          <a:p>
            <a:pPr algn="ctr"/>
            <a: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2. TOEPASBAAR IN DE REGIO?</a:t>
            </a:r>
            <a:b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</a:br>
            <a:r>
              <a:rPr lang="nl-BE" sz="1800" dirty="0">
                <a:latin typeface="Arial"/>
                <a:ea typeface="ＭＳ Ｐゴシック"/>
              </a:rPr>
              <a:t>b. Mogelijke acties ‘mobiele opnamestudio’</a:t>
            </a: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j-cs"/>
              </a:rPr>
            </a:br>
            <a:endParaRPr lang="nl-BE" sz="1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B40BB7-DCE0-4575-B399-0F076BAC8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844824"/>
            <a:ext cx="7073900" cy="3743672"/>
          </a:xfrm>
        </p:spPr>
        <p:txBody>
          <a:bodyPr/>
          <a:lstStyle/>
          <a:p>
            <a:r>
              <a:rPr lang="nl-BE" sz="1800" dirty="0"/>
              <a:t>(eenmalige) activiteit/workshop in scholen, jeugdwerking, tijdens events, in wijken, …</a:t>
            </a:r>
          </a:p>
          <a:p>
            <a:r>
              <a:rPr lang="nl-BE" sz="1800" b="1" dirty="0"/>
              <a:t>Primair doel: jongeren bereiken die men regulier moeilijk bereikt</a:t>
            </a:r>
          </a:p>
          <a:p>
            <a:r>
              <a:rPr lang="nl-BE" sz="1800" dirty="0"/>
              <a:t>Secundaire doelen:</a:t>
            </a:r>
          </a:p>
          <a:p>
            <a:pPr lvl="1"/>
            <a:r>
              <a:rPr lang="nl-BE" sz="1800" dirty="0"/>
              <a:t>Talentontwikkeling (muziek, andere)</a:t>
            </a:r>
          </a:p>
          <a:p>
            <a:pPr lvl="1"/>
            <a:r>
              <a:rPr lang="nl-BE" sz="1800" dirty="0"/>
              <a:t>Breder muziekbeleid: podiumkansen, repetitie, …</a:t>
            </a:r>
          </a:p>
          <a:p>
            <a:pPr lvl="1"/>
            <a:r>
              <a:rPr lang="nl-BE" sz="1800" dirty="0"/>
              <a:t>Ander (cultureel) aanbod promoten</a:t>
            </a:r>
          </a:p>
          <a:p>
            <a:r>
              <a:rPr lang="nl-BE" sz="1800" dirty="0"/>
              <a:t>Geen doel: echte opnames realiseren met eenmalige acties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D03869-9D23-4FD7-A8F8-F74657F96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223B9-084D-49C9-A42C-CB6E2B828E3C}" type="datetime1">
              <a:rPr lang="en-US" smtClean="0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83A70D-7785-4809-AB19-6A82DF5F1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8069D4-9DBC-4DC5-839D-9432A7CC1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66624-FF58-4968-82CE-FED374D660C5}" type="slidenum">
              <a:rPr lang="en-US" smtClean="0"/>
              <a:pPr>
                <a:defRPr/>
              </a:pPr>
              <a:t>21</a:t>
            </a:fld>
            <a:endParaRPr lang="en-US">
              <a:solidFill>
                <a:srgbClr val="37AF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77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53FC9-5629-40CA-93B9-4C4DA148A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2. TOEPASBAAR IN DE REGIO?</a:t>
            </a:r>
            <a:b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</a:br>
            <a:r>
              <a:rPr kumimoji="0" lang="nl-BE" sz="18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c</a:t>
            </a:r>
            <a:r>
              <a:rPr lang="nl-BE" sz="1800" dirty="0">
                <a:latin typeface="Arial"/>
                <a:ea typeface="ＭＳ Ｐゴシック"/>
              </a:rPr>
              <a:t>. “Wij zijn Vilvoorde niet?!”</a:t>
            </a:r>
            <a:b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j-cs"/>
              </a:rPr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C2747C-117D-4C5D-8BAA-DB331BB22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1800" dirty="0"/>
              <a:t>Niet elke gemeente heeft (vaste) opnamestudio, repetitielokalen, podiumkansenbeleid, …, tijd en geld om er aan te werken, ...</a:t>
            </a:r>
          </a:p>
          <a:p>
            <a:r>
              <a:rPr lang="nl-BE" sz="1800" dirty="0"/>
              <a:t>Elke gemeente kan volgens eigen capaciteit iets doen; mobiele opnamestudio kan startpunt zijn voor bereik ‘diversiteit’</a:t>
            </a:r>
          </a:p>
          <a:p>
            <a:r>
              <a:rPr lang="nl-BE" sz="1800" dirty="0"/>
              <a:t>Maar ook: IGS biedt mogelijkheid om krachten te bundelen!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90B5CB-D8F3-4615-95C9-B582BE63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223B9-084D-49C9-A42C-CB6E2B828E3C}" type="datetime1">
              <a:rPr lang="en-US" smtClean="0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720677-A4C4-4F8D-B917-43B743F5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B21EC9-8D36-4FA9-B54F-38308F288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66624-FF58-4968-82CE-FED374D660C5}" type="slidenum">
              <a:rPr lang="en-US" smtClean="0"/>
              <a:pPr>
                <a:defRPr/>
              </a:pPr>
              <a:t>22</a:t>
            </a:fld>
            <a:endParaRPr lang="en-US">
              <a:solidFill>
                <a:srgbClr val="37AF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61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69B884-B49D-420E-94FD-A1A7F569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2. TOEPASBAAR IN DE REGIO?</a:t>
            </a:r>
            <a:b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</a:br>
            <a:r>
              <a:rPr lang="nl-BE" sz="1800" dirty="0">
                <a:latin typeface="Arial"/>
                <a:ea typeface="ＭＳ Ｐゴシック"/>
              </a:rPr>
              <a:t>c</a:t>
            </a:r>
            <a:r>
              <a:rPr kumimoji="0" lang="nl-BE" sz="18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. “Wij zijn Vilvoorde niet?!”</a:t>
            </a:r>
            <a:b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j-cs"/>
              </a:rPr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CFD00B-0760-414C-808E-BE5BAF159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1800" dirty="0"/>
              <a:t>Interessante pistes voor samenwerking:</a:t>
            </a:r>
          </a:p>
          <a:p>
            <a:pPr lvl="1"/>
            <a:r>
              <a:rPr lang="nl-BE" sz="1800" dirty="0"/>
              <a:t>Afspraken tussen gemeenten rond gebruik vaste opnamestudio in naburige gemeente (zelfs met privé-studio kan iets geregeld worden)</a:t>
            </a:r>
          </a:p>
          <a:p>
            <a:pPr lvl="1"/>
            <a:r>
              <a:rPr lang="nl-BE" sz="1800" dirty="0"/>
              <a:t>Idem repetitielokalen</a:t>
            </a:r>
          </a:p>
          <a:p>
            <a:pPr lvl="1"/>
            <a:r>
              <a:rPr lang="nl-BE" sz="1800" dirty="0"/>
              <a:t>Idem podiumkansen: uitwisseling talenten</a:t>
            </a:r>
          </a:p>
          <a:p>
            <a:pPr lvl="1"/>
            <a:r>
              <a:rPr lang="nl-BE" sz="1800" dirty="0"/>
              <a:t>…</a:t>
            </a:r>
          </a:p>
          <a:p>
            <a:pPr lvl="1"/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AF2B9B-BED6-4A4E-97F4-1DC47BA77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223B9-084D-49C9-A42C-CB6E2B828E3C}" type="datetime1">
              <a:rPr lang="en-US" smtClean="0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6C8BEC-4B1A-445D-9295-E1D339D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08119A-54D7-416C-85EC-0A92BB5F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66624-FF58-4968-82CE-FED374D660C5}" type="slidenum">
              <a:rPr lang="en-US" smtClean="0"/>
              <a:pPr>
                <a:defRPr/>
              </a:pPr>
              <a:t>23</a:t>
            </a:fld>
            <a:endParaRPr lang="en-US">
              <a:solidFill>
                <a:srgbClr val="37AF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13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140DB-9CEE-4F38-B361-0A2C1847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2. TOEPASBAAR IN DE REGIO?</a:t>
            </a:r>
            <a:b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</a:br>
            <a:r>
              <a:rPr kumimoji="0" lang="nl-BE" sz="18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d. “Wij zijn Vilvoorde niet?!” (bis)</a:t>
            </a: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j-cs"/>
              </a:rPr>
            </a:br>
            <a:endParaRPr lang="nl-BE" sz="1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D1EE7A-90C3-4118-A458-706224BFA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2133600"/>
            <a:ext cx="7073900" cy="2663552"/>
          </a:xfrm>
        </p:spPr>
        <p:txBody>
          <a:bodyPr/>
          <a:lstStyle/>
          <a:p>
            <a:r>
              <a:rPr lang="nl-BE" sz="1800" dirty="0"/>
              <a:t>Niet elke gemeente kan terugvallen op uitgebreid netwerk van jongeren met </a:t>
            </a:r>
            <a:r>
              <a:rPr lang="nl-BE" sz="1800" dirty="0" err="1"/>
              <a:t>migratie-achtergrond</a:t>
            </a:r>
            <a:r>
              <a:rPr lang="nl-BE" sz="1800" dirty="0"/>
              <a:t> (</a:t>
            </a:r>
            <a:r>
              <a:rPr lang="nl-BE" sz="1800" dirty="0" err="1"/>
              <a:t>Mish</a:t>
            </a:r>
            <a:r>
              <a:rPr lang="nl-BE" sz="1800" dirty="0"/>
              <a:t> </a:t>
            </a:r>
            <a:r>
              <a:rPr lang="nl-BE" sz="1800" dirty="0" err="1"/>
              <a:t>Mash</a:t>
            </a:r>
            <a:r>
              <a:rPr lang="nl-BE" sz="1800" dirty="0"/>
              <a:t>, Speelplein) (*)</a:t>
            </a:r>
          </a:p>
          <a:p>
            <a:r>
              <a:rPr lang="nl-BE" sz="1800" dirty="0"/>
              <a:t>Opnamestudio is geen toverformule maar kan start betekenen</a:t>
            </a:r>
          </a:p>
          <a:p>
            <a:r>
              <a:rPr lang="nl-BE" sz="1800" dirty="0"/>
              <a:t>Toegankelijkheidsbeleid: sowieso nood aan opbouw duurzame relaties + actief betrekken van talenten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A00CB3-B6DC-42CA-8DDA-782DB538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223B9-084D-49C9-A42C-CB6E2B828E3C}" type="datetime1">
              <a:rPr lang="en-US" smtClean="0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D2D714-D633-48B2-81F4-857E3C4DB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6DF83A-DC8C-4104-9652-DA9E7331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66624-FF58-4968-82CE-FED374D660C5}" type="slidenum">
              <a:rPr lang="en-US" smtClean="0"/>
              <a:pPr>
                <a:defRPr/>
              </a:pPr>
              <a:t>24</a:t>
            </a:fld>
            <a:endParaRPr lang="en-US">
              <a:solidFill>
                <a:srgbClr val="37AF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64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ED24A0-AEA4-478F-ABEC-13A49C22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2. TOEPASBAAR IN DE REGIO?</a:t>
            </a:r>
            <a:b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</a:br>
            <a:r>
              <a:rPr lang="nl-BE" sz="1800" dirty="0">
                <a:latin typeface="Arial"/>
                <a:ea typeface="ＭＳ Ｐゴシック"/>
              </a:rPr>
              <a:t>d</a:t>
            </a:r>
            <a:r>
              <a:rPr kumimoji="0" lang="nl-BE" sz="18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. “Wij zijn Vilvoorde niet?!” (bis)</a:t>
            </a: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j-cs"/>
              </a:rPr>
            </a:br>
            <a:endParaRPr lang="nl-BE" sz="1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37DCC3-AA3C-4192-A0F2-9743D9E7F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7AFC7"/>
              </a:buClr>
              <a:buSzTx/>
              <a:buFontTx/>
              <a:buChar char="•"/>
              <a:tabLst/>
              <a:defRPr/>
            </a:pPr>
            <a:r>
              <a:rPr kumimoji="0" lang="nl-BE" sz="180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Veel werk?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7AFC7"/>
              </a:buClr>
              <a:buSzTx/>
              <a:buFontTx/>
              <a:buChar char="–"/>
              <a:tabLst/>
              <a:defRPr/>
            </a:pPr>
            <a:r>
              <a:rPr kumimoji="0" lang="nl-BE" sz="180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</a:rPr>
              <a:t>Ja, maar er is geen instant (of andere) succesformule voor ‘werken aan toegankelijkheid’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7AFC7"/>
              </a:buClr>
              <a:buSzTx/>
              <a:buFontTx/>
              <a:buChar char="–"/>
              <a:tabLst/>
              <a:defRPr/>
            </a:pPr>
            <a:r>
              <a:rPr lang="nl-BE" sz="1800" dirty="0">
                <a:latin typeface="Arial"/>
                <a:ea typeface="ＭＳ Ｐゴシック"/>
              </a:rPr>
              <a:t>Ja, maar kan verrassend snel concrete resultaten opleveren</a:t>
            </a:r>
            <a:endParaRPr lang="nl-BE" sz="18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A687FD-212A-4A6D-9DDC-8DCA49B22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223B9-084D-49C9-A42C-CB6E2B828E3C}" type="datetime1">
              <a:rPr lang="en-US" smtClean="0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5457BE-DF6F-4ACB-9BC5-816AACF0E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E927B4-90DC-4104-A460-A7CF57B1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66624-FF58-4968-82CE-FED374D660C5}" type="slidenum">
              <a:rPr lang="en-US" smtClean="0"/>
              <a:pPr>
                <a:defRPr/>
              </a:pPr>
              <a:t>25</a:t>
            </a:fld>
            <a:endParaRPr lang="en-US">
              <a:solidFill>
                <a:srgbClr val="37AF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52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88930-4CF9-4A09-828C-44FCBACDE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2. TOEPASBAAR IN DE REGIO?</a:t>
            </a:r>
            <a:b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</a:br>
            <a:r>
              <a:rPr lang="nl-BE" sz="1800" dirty="0">
                <a:latin typeface="Arial"/>
                <a:ea typeface="ＭＳ Ｐゴシック"/>
              </a:rPr>
              <a:t>d</a:t>
            </a:r>
            <a:r>
              <a:rPr kumimoji="0" lang="nl-BE" sz="18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. “Wij zijn Vilvoorde niet?!” (bis)</a:t>
            </a: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j-cs"/>
              </a:rPr>
            </a:br>
            <a:endParaRPr lang="nl-BE" sz="18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3D3D0D-44EA-4EBC-ACEE-420F0438F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223B9-084D-49C9-A42C-CB6E2B828E3C}" type="datetime1">
              <a:rPr lang="en-US" smtClean="0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E28CB8-F7AB-4967-8331-246AD64F4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FDA1BE-FC8B-4E4C-81F8-2A056C50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66624-FF58-4968-82CE-FED374D660C5}" type="slidenum">
              <a:rPr lang="en-US" smtClean="0"/>
              <a:pPr>
                <a:defRPr/>
              </a:pPr>
              <a:t>26</a:t>
            </a:fld>
            <a:endParaRPr lang="en-US">
              <a:solidFill>
                <a:srgbClr val="37AFC7"/>
              </a:solidFill>
            </a:endParaRP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98D9C224-D795-4480-8ABA-E20DDD706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800" dirty="0"/>
              <a:t>Hoopgevend praktijkverhaal om af te sluiten:</a:t>
            </a:r>
          </a:p>
          <a:p>
            <a:r>
              <a:rPr lang="nl-BE" sz="1800" dirty="0"/>
              <a:t>16-jarig meisje gebruikt opnamestudio</a:t>
            </a:r>
          </a:p>
          <a:p>
            <a:r>
              <a:rPr lang="nl-BE" sz="1800" dirty="0"/>
              <a:t>Zus blijkt aan fotografie te doen</a:t>
            </a:r>
          </a:p>
          <a:p>
            <a:r>
              <a:rPr lang="nl-BE" sz="1800" dirty="0"/>
              <a:t>Vriendin blijkt te dansen</a:t>
            </a:r>
          </a:p>
          <a:p>
            <a:r>
              <a:rPr lang="nl-BE" sz="1800" dirty="0"/>
              <a:t>In vriendenkring zitten </a:t>
            </a:r>
            <a:r>
              <a:rPr lang="nl-BE" sz="1800" dirty="0" err="1"/>
              <a:t>DJ’s</a:t>
            </a:r>
            <a:endParaRPr lang="nl-BE" sz="1800" dirty="0"/>
          </a:p>
          <a:p>
            <a:r>
              <a:rPr lang="nl-BE" sz="1800" dirty="0"/>
              <a:t>Een van hen is grafisch ontwerper en </a:t>
            </a:r>
            <a:r>
              <a:rPr lang="nl-BE" sz="1800" dirty="0" err="1"/>
              <a:t>amateur-fotograaf</a:t>
            </a:r>
            <a:endParaRPr lang="nl-BE" sz="1800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65697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D4E82-95B9-4E49-B2B9-AD72E8CA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2. TOEPASBAAR IN DE REGIO?</a:t>
            </a:r>
            <a:b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</a:br>
            <a:r>
              <a:rPr lang="nl-BE" sz="1800" dirty="0">
                <a:latin typeface="Arial"/>
                <a:ea typeface="ＭＳ Ｐゴシック"/>
              </a:rPr>
              <a:t>d</a:t>
            </a:r>
            <a:r>
              <a:rPr kumimoji="0" lang="nl-BE" sz="18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. “Wij zijn Vilvoorde niet?!” (bis)</a:t>
            </a: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j-cs"/>
              </a:rPr>
            </a:br>
            <a:endParaRPr lang="nl-BE" sz="1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64C796-424E-45D8-966C-7101369D7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1800" dirty="0"/>
              <a:t>Gevolg → ze worden veelvuldig betrokken: </a:t>
            </a:r>
          </a:p>
          <a:p>
            <a:r>
              <a:rPr lang="nl-BE" sz="1800" dirty="0"/>
              <a:t>Allemaal: </a:t>
            </a:r>
            <a:r>
              <a:rPr lang="nl-BE" sz="1800" dirty="0" err="1"/>
              <a:t>Uprising</a:t>
            </a:r>
            <a:r>
              <a:rPr lang="nl-BE" sz="1800" dirty="0"/>
              <a:t> Stage</a:t>
            </a:r>
          </a:p>
          <a:p>
            <a:r>
              <a:rPr lang="nl-BE" sz="1800" dirty="0"/>
              <a:t>Fotografe: jury EXPO1800 (fotowedstrijd)</a:t>
            </a:r>
          </a:p>
          <a:p>
            <a:r>
              <a:rPr lang="nl-BE" sz="1800" dirty="0"/>
              <a:t>Fotografe + ontwerper: artistiek project ‘koningsportretten stadsfeestzaal’ </a:t>
            </a:r>
          </a:p>
          <a:p>
            <a:r>
              <a:rPr lang="nl-BE" sz="1800" dirty="0"/>
              <a:t>Ontwerper: affiches voor allerlei projecten</a:t>
            </a:r>
          </a:p>
          <a:p>
            <a:r>
              <a:rPr lang="nl-BE" sz="1800" dirty="0"/>
              <a:t>Danseressen: workshop tienerwerking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2A53CD-6BB3-47B2-8BC9-85C6078A4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223B9-084D-49C9-A42C-CB6E2B828E3C}" type="datetime1">
              <a:rPr lang="en-US" smtClean="0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AEE50D-613D-42B6-B7E6-5C93CEFC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463DE1-00F1-485C-92EF-5122A983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66624-FF58-4968-82CE-FED374D660C5}" type="slidenum">
              <a:rPr lang="en-US" smtClean="0"/>
              <a:pPr>
                <a:defRPr/>
              </a:pPr>
              <a:t>27</a:t>
            </a:fld>
            <a:endParaRPr lang="en-US">
              <a:solidFill>
                <a:srgbClr val="37AF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09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96510-7223-4B3F-A062-2E4AC3531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2. TOEPASBAAR IN DE REGIO?</a:t>
            </a:r>
            <a:b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</a:br>
            <a:r>
              <a:rPr lang="nl-BE" sz="1800" dirty="0">
                <a:latin typeface="Arial"/>
                <a:ea typeface="ＭＳ Ｐゴシック"/>
              </a:rPr>
              <a:t>d</a:t>
            </a:r>
            <a:r>
              <a:rPr kumimoji="0" lang="nl-BE" sz="18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. “Wij zijn Vilvoorde niet?!” (bis)</a:t>
            </a: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j-cs"/>
              </a:rPr>
            </a:br>
            <a:endParaRPr lang="nl-BE" sz="1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D1A821-3336-455C-BD6D-B1F3DAEB6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1800" dirty="0"/>
              <a:t>Ontwerper/fotograaf: foto-opdracht Kritisch Denken</a:t>
            </a:r>
          </a:p>
          <a:p>
            <a:r>
              <a:rPr lang="nl-BE" sz="1800" dirty="0"/>
              <a:t>Fotografe: workshop tienerwerking</a:t>
            </a:r>
          </a:p>
          <a:p>
            <a:r>
              <a:rPr lang="nl-BE" sz="1800" dirty="0"/>
              <a:t>Verschillende worden animator tienerwerking</a:t>
            </a:r>
          </a:p>
          <a:p>
            <a:r>
              <a:rPr lang="nl-BE" sz="1800" dirty="0"/>
              <a:t>Zangeres: betrokken in programmatie CC Bolwerk</a:t>
            </a:r>
          </a:p>
          <a:p>
            <a:r>
              <a:rPr lang="nl-BE" sz="1800" dirty="0"/>
              <a:t>Enzoverder…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0F4AB2-F0F2-4020-B49F-0BCD61596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223B9-084D-49C9-A42C-CB6E2B828E3C}" type="datetime1">
              <a:rPr lang="en-US" smtClean="0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906AB2-682A-4D49-88CD-0AAA8E35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AD4D58-1060-4593-A26B-F878AC68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66624-FF58-4968-82CE-FED374D660C5}" type="slidenum">
              <a:rPr lang="en-US" smtClean="0"/>
              <a:pPr>
                <a:defRPr/>
              </a:pPr>
              <a:t>28</a:t>
            </a:fld>
            <a:endParaRPr lang="en-US">
              <a:solidFill>
                <a:srgbClr val="37AF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53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tekst, persoon, buiten, groen&#10;&#10;Automatisch gegenereerde beschrijving">
            <a:extLst>
              <a:ext uri="{FF2B5EF4-FFF2-40B4-BE49-F238E27FC236}">
                <a16:creationId xmlns:a16="http://schemas.microsoft.com/office/drawing/2014/main" id="{8677D098-4A7A-4B77-853F-B73641DE47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788503"/>
            <a:ext cx="7241108" cy="4827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096C18-47F1-4C39-8DF5-378B1C422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994" y="1242092"/>
            <a:ext cx="2785120" cy="792088"/>
          </a:xfrm>
        </p:spPr>
        <p:txBody>
          <a:bodyPr/>
          <a:lstStyle/>
          <a:p>
            <a:pPr marL="0" indent="0" algn="ctr">
              <a:buNone/>
            </a:pPr>
            <a:r>
              <a:rPr lang="nl-BE" sz="3600" b="1" dirty="0">
                <a:solidFill>
                  <a:schemeClr val="bg1">
                    <a:lumMod val="95000"/>
                  </a:schemeClr>
                </a:solidFill>
              </a:rPr>
              <a:t>VRAGEN?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ABA01F-51D9-41BD-AC81-6DFB73F09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223B9-084D-49C9-A42C-CB6E2B828E3C}" type="datetime1">
              <a:rPr lang="en-US" smtClean="0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90F14F-07A8-430D-AAD1-556F1037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244B14-4803-4826-B75D-0D8E6F9D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66624-FF58-4968-82CE-FED374D660C5}" type="slidenum">
              <a:rPr lang="en-US" smtClean="0"/>
              <a:pPr>
                <a:defRPr/>
              </a:pPr>
              <a:t>29</a:t>
            </a:fld>
            <a:endParaRPr lang="en-US">
              <a:solidFill>
                <a:srgbClr val="37AF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2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B789855-E86E-48CD-A871-2DA2ED3CDD56}" type="datetime1">
              <a:rPr lang="en-US"/>
              <a:pPr/>
              <a:t>2/16/2022</a:t>
            </a:fld>
            <a:endParaRPr lang="en-US"/>
          </a:p>
        </p:txBody>
      </p:sp>
      <p:sp>
        <p:nvSpPr>
          <p:cNvPr id="3075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Vilvoorde powerpointpresentatie</a:t>
            </a:r>
          </a:p>
        </p:txBody>
      </p:sp>
      <p:sp>
        <p:nvSpPr>
          <p:cNvPr id="307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F57B56-BDCC-4D74-AF85-F08E43F36827}" type="slidenum">
              <a:rPr lang="en-US"/>
              <a:pPr/>
              <a:t>3</a:t>
            </a:fld>
            <a:endParaRPr lang="en-US">
              <a:solidFill>
                <a:srgbClr val="37AFC7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1258888"/>
            <a:ext cx="7073900" cy="873968"/>
          </a:xfrm>
        </p:spPr>
        <p:txBody>
          <a:bodyPr/>
          <a:lstStyle/>
          <a:p>
            <a:pPr algn="ctr" eaLnBrk="1" hangingPunct="1"/>
            <a:r>
              <a:rPr lang="nl-BE" dirty="0"/>
              <a:t>1. UPRISING: EEN KORTE SCHETS</a:t>
            </a:r>
            <a:br>
              <a:rPr lang="nl-BE" dirty="0"/>
            </a:br>
            <a:r>
              <a:rPr lang="nl-BE" sz="1800" dirty="0"/>
              <a:t>a. Algemeen</a:t>
            </a:r>
            <a:br>
              <a:rPr lang="nl-BE" dirty="0"/>
            </a:br>
            <a:br>
              <a:rPr lang="nl-BE" dirty="0"/>
            </a:br>
            <a:endParaRPr lang="nl-BE" dirty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0" y="2430758"/>
            <a:ext cx="7073900" cy="2750841"/>
          </a:xfrm>
        </p:spPr>
        <p:txBody>
          <a:bodyPr/>
          <a:lstStyle/>
          <a:p>
            <a:r>
              <a:rPr lang="nl-BE" sz="1800" dirty="0"/>
              <a:t>Ondersteuningskansen voor jong, lokaal, artistiek talent</a:t>
            </a:r>
          </a:p>
          <a:p>
            <a:r>
              <a:rPr lang="nl-BE" sz="1800" dirty="0"/>
              <a:t>3 pijlers:</a:t>
            </a:r>
          </a:p>
          <a:p>
            <a:pPr lvl="1"/>
            <a:r>
              <a:rPr lang="nl-BE" sz="1800" dirty="0"/>
              <a:t>Podiumkansen (</a:t>
            </a:r>
            <a:r>
              <a:rPr lang="nl-BE" sz="1800" dirty="0" err="1"/>
              <a:t>Uprising</a:t>
            </a:r>
            <a:r>
              <a:rPr lang="nl-BE" sz="1800" dirty="0"/>
              <a:t> Stage)</a:t>
            </a:r>
          </a:p>
          <a:p>
            <a:pPr lvl="1"/>
            <a:r>
              <a:rPr lang="nl-BE" sz="1800" dirty="0"/>
              <a:t>Opnamestudio (</a:t>
            </a:r>
            <a:r>
              <a:rPr lang="nl-BE" sz="1800" dirty="0" err="1"/>
              <a:t>Uprising</a:t>
            </a:r>
            <a:r>
              <a:rPr lang="nl-BE" sz="1800" dirty="0"/>
              <a:t> Studio)</a:t>
            </a:r>
          </a:p>
          <a:p>
            <a:pPr lvl="1"/>
            <a:r>
              <a:rPr lang="nl-BE" sz="1800" dirty="0"/>
              <a:t>Coaching/Vorming/Info</a:t>
            </a:r>
          </a:p>
          <a:p>
            <a:pPr eaLnBrk="1" hangingPunct="1"/>
            <a:endParaRPr lang="nl-B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4DD2121E-41E0-4C2D-B91C-98F3D0A76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258888"/>
            <a:ext cx="7073900" cy="874712"/>
          </a:xfrm>
        </p:spPr>
        <p:txBody>
          <a:bodyPr wrap="square" anchor="t">
            <a:normAutofit/>
          </a:bodyPr>
          <a:lstStyle/>
          <a:p>
            <a:pPr algn="ctr"/>
            <a:r>
              <a:rPr lang="nl-BE" dirty="0"/>
              <a:t>1. UPRISING: EEN KORTE SCHETS</a:t>
            </a:r>
            <a:br>
              <a:rPr lang="nl-BE" dirty="0"/>
            </a:br>
            <a:r>
              <a:rPr lang="nl-BE" sz="1800" dirty="0"/>
              <a:t>a. Algemeen</a:t>
            </a:r>
          </a:p>
        </p:txBody>
      </p:sp>
      <p:pic>
        <p:nvPicPr>
          <p:cNvPr id="14" name="Afbeelding 13" descr="Afbeelding met persoon, groep, gras, staand&#10;&#10;Automatisch gegenereerde beschrijving">
            <a:extLst>
              <a:ext uri="{FF2B5EF4-FFF2-40B4-BE49-F238E27FC236}">
                <a16:creationId xmlns:a16="http://schemas.microsoft.com/office/drawing/2014/main" id="{0BC3AB9C-234B-49EF-863D-80109D6D07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" r="1" b="27441"/>
          <a:stretch/>
        </p:blipFill>
        <p:spPr>
          <a:xfrm>
            <a:off x="971600" y="2181841"/>
            <a:ext cx="3405977" cy="2999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4624439" y="2191077"/>
            <a:ext cx="3983806" cy="3038123"/>
          </a:xfrm>
        </p:spPr>
        <p:txBody>
          <a:bodyPr wrap="square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nl-BE" sz="1800" dirty="0"/>
              <a:t>Dienst Jeugd → dienst Vrijetijd</a:t>
            </a:r>
          </a:p>
          <a:p>
            <a:pPr>
              <a:lnSpc>
                <a:spcPct val="90000"/>
              </a:lnSpc>
            </a:pPr>
            <a:r>
              <a:rPr lang="nl-BE" sz="1800" dirty="0"/>
              <a:t>Vanaf 2011: succesvolle (superdiverse) tienerwerking </a:t>
            </a:r>
            <a:r>
              <a:rPr lang="nl-BE" sz="1800" dirty="0" err="1"/>
              <a:t>Mish</a:t>
            </a:r>
            <a:r>
              <a:rPr lang="nl-BE" sz="1800" dirty="0"/>
              <a:t> </a:t>
            </a:r>
            <a:r>
              <a:rPr lang="nl-BE" sz="1800" dirty="0" err="1"/>
              <a:t>Mash</a:t>
            </a:r>
            <a:r>
              <a:rPr lang="nl-BE" sz="1800" dirty="0"/>
              <a:t> (12-15j)</a:t>
            </a:r>
          </a:p>
          <a:p>
            <a:pPr>
              <a:lnSpc>
                <a:spcPct val="90000"/>
              </a:lnSpc>
            </a:pPr>
            <a:r>
              <a:rPr lang="nl-BE" sz="1800" dirty="0"/>
              <a:t>Volgende uitdaging: </a:t>
            </a:r>
            <a:r>
              <a:rPr lang="nl-BE" sz="1800" b="1" dirty="0">
                <a:solidFill>
                  <a:srgbClr val="C00000"/>
                </a:solidFill>
              </a:rPr>
              <a:t>hoe +16j-publiek bereiken dat ‘divers’ is?</a:t>
            </a:r>
          </a:p>
          <a:p>
            <a:pPr>
              <a:lnSpc>
                <a:spcPct val="90000"/>
              </a:lnSpc>
            </a:pPr>
            <a:r>
              <a:rPr lang="nl-BE" sz="1800" dirty="0"/>
              <a:t>Muziek als invalshoek: podiumkansen, opnamestudio, …</a:t>
            </a:r>
          </a:p>
          <a:p>
            <a:pPr>
              <a:lnSpc>
                <a:spcPct val="90000"/>
              </a:lnSpc>
            </a:pPr>
            <a:r>
              <a:rPr lang="nl-BE" sz="1800" dirty="0"/>
              <a:t>Overkoepelende naam: </a:t>
            </a:r>
            <a:r>
              <a:rPr lang="nl-BE" sz="1800" dirty="0" err="1"/>
              <a:t>Urbanvil</a:t>
            </a:r>
            <a:endParaRPr lang="nl-BE" sz="1800" dirty="0"/>
          </a:p>
          <a:p>
            <a:pPr>
              <a:lnSpc>
                <a:spcPct val="90000"/>
              </a:lnSpc>
            </a:pPr>
            <a:r>
              <a:rPr lang="nl-BE" sz="1800" dirty="0"/>
              <a:t>Term ‘</a:t>
            </a:r>
            <a:r>
              <a:rPr lang="nl-BE" sz="1800" dirty="0" err="1"/>
              <a:t>urban</a:t>
            </a:r>
            <a:r>
              <a:rPr lang="nl-BE" sz="1800" dirty="0"/>
              <a:t>’ gecontesteerd; sinds 2022 UPRISING</a:t>
            </a:r>
          </a:p>
          <a:p>
            <a:pPr>
              <a:lnSpc>
                <a:spcPct val="90000"/>
              </a:lnSpc>
            </a:pPr>
            <a:endParaRPr lang="nl-BE" sz="1500" dirty="0"/>
          </a:p>
          <a:p>
            <a:pPr>
              <a:lnSpc>
                <a:spcPct val="90000"/>
              </a:lnSpc>
            </a:pPr>
            <a:endParaRPr lang="nl-BE" sz="1500" dirty="0"/>
          </a:p>
          <a:p>
            <a:pPr>
              <a:lnSpc>
                <a:spcPct val="90000"/>
              </a:lnSpc>
            </a:pPr>
            <a:endParaRPr lang="nl-BE" sz="15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066800" y="6297613"/>
            <a:ext cx="914400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F69223B9-084D-49C9-A42C-CB6E2B828E3C}" type="datetime1">
              <a:rPr lang="en-US" smtClean="0"/>
              <a:pPr>
                <a:spcAft>
                  <a:spcPts val="600"/>
                </a:spcAft>
                <a:defRPr/>
              </a:pPr>
              <a:t>2/16/2022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209800" y="6297613"/>
            <a:ext cx="2895600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696200" y="6297613"/>
            <a:ext cx="457200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2F866624-FF58-4968-82CE-FED374D660C5}" type="slidenum">
              <a:rPr lang="en-US" smtClean="0"/>
              <a:pPr>
                <a:spcAft>
                  <a:spcPts val="60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74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22BEE2-4394-4654-9F57-6725044C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962" y="620688"/>
            <a:ext cx="7073900" cy="874712"/>
          </a:xfrm>
        </p:spPr>
        <p:txBody>
          <a:bodyPr/>
          <a:lstStyle/>
          <a:p>
            <a:pPr algn="ctr"/>
            <a:r>
              <a:rPr lang="nl-BE" dirty="0"/>
              <a:t>1. UPRISING: EEN KORTE SCHETS</a:t>
            </a:r>
            <a:br>
              <a:rPr lang="nl-BE" dirty="0"/>
            </a:br>
            <a:r>
              <a:rPr lang="nl-BE" sz="1800" dirty="0"/>
              <a:t>b. Podiumkansen (</a:t>
            </a:r>
            <a:r>
              <a:rPr lang="nl-BE" sz="1800" dirty="0" err="1"/>
              <a:t>Uprising</a:t>
            </a:r>
            <a:r>
              <a:rPr lang="nl-BE" sz="1800" dirty="0"/>
              <a:t> Stage)</a:t>
            </a:r>
            <a:br>
              <a:rPr lang="nl-BE" sz="1800" kern="0" dirty="0"/>
            </a:br>
            <a:endParaRPr lang="nl-BE" sz="1800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8FC802-C274-489B-992D-79F9DA059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CA062-3888-4CCC-9E2E-390D1E491BFE}" type="datetime1">
              <a:rPr lang="en-US" smtClean="0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BFFC1D9-E840-4B13-85CD-939C2889D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E28833-FA58-4413-A19E-E42BB4A2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EA937-7867-4287-8739-11CADBD17ADE}" type="slidenum">
              <a:rPr lang="en-US" smtClean="0"/>
              <a:pPr>
                <a:defRPr/>
              </a:pPr>
              <a:t>5</a:t>
            </a:fld>
            <a:endParaRPr lang="en-US">
              <a:solidFill>
                <a:srgbClr val="37AFC7"/>
              </a:solidFill>
            </a:endParaRPr>
          </a:p>
        </p:txBody>
      </p:sp>
      <p:pic>
        <p:nvPicPr>
          <p:cNvPr id="9" name="Afbeelding 8" descr="Afbeelding met persoon, scène, podium, meisje&#10;&#10;Automatisch gegenereerde beschrijving">
            <a:extLst>
              <a:ext uri="{FF2B5EF4-FFF2-40B4-BE49-F238E27FC236}">
                <a16:creationId xmlns:a16="http://schemas.microsoft.com/office/drawing/2014/main" id="{9E9BCCA4-61C0-493A-B0C8-FBEA947E1C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87" y="1560676"/>
            <a:ext cx="3442669" cy="2294552"/>
          </a:xfrm>
          <a:prstGeom prst="rect">
            <a:avLst/>
          </a:prstGeom>
        </p:spPr>
      </p:pic>
      <p:pic>
        <p:nvPicPr>
          <p:cNvPr id="15" name="Afbeelding 14" descr="Afbeelding met persoon, binnen, licht, verlicht&#10;&#10;Automatisch gegenereerde beschrijving">
            <a:extLst>
              <a:ext uri="{FF2B5EF4-FFF2-40B4-BE49-F238E27FC236}">
                <a16:creationId xmlns:a16="http://schemas.microsoft.com/office/drawing/2014/main" id="{A882CFDE-91E9-4514-BDCB-AE5634559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81" y="1556792"/>
            <a:ext cx="3442669" cy="2294553"/>
          </a:xfrm>
          <a:prstGeom prst="rect">
            <a:avLst/>
          </a:prstGeom>
        </p:spPr>
      </p:pic>
      <p:pic>
        <p:nvPicPr>
          <p:cNvPr id="11" name="Afbeelding 10" descr="Afbeelding met persoon, zitten, binnen, gordijn&#10;&#10;Automatisch gegenereerde beschrijving">
            <a:extLst>
              <a:ext uri="{FF2B5EF4-FFF2-40B4-BE49-F238E27FC236}">
                <a16:creationId xmlns:a16="http://schemas.microsoft.com/office/drawing/2014/main" id="{207E19B4-0768-4CE9-93B6-BAB1DC52C0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12" y="3354858"/>
            <a:ext cx="3442669" cy="2294554"/>
          </a:xfrm>
          <a:prstGeom prst="rect">
            <a:avLst/>
          </a:prstGeom>
        </p:spPr>
      </p:pic>
      <p:pic>
        <p:nvPicPr>
          <p:cNvPr id="19" name="Afbeelding 18" descr="Afbeelding met tekst&#10;&#10;Automatisch gegenereerde beschrijving">
            <a:extLst>
              <a:ext uri="{FF2B5EF4-FFF2-40B4-BE49-F238E27FC236}">
                <a16:creationId xmlns:a16="http://schemas.microsoft.com/office/drawing/2014/main" id="{B2070B7D-23CD-48A8-97D1-FB336A2A2C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86" y="3361379"/>
            <a:ext cx="3442669" cy="229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2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223B9-084D-49C9-A42C-CB6E2B828E3C}" type="datetime1">
              <a:rPr lang="en-US" smtClean="0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66624-FF58-4968-82CE-FED374D660C5}" type="slidenum">
              <a:rPr lang="en-US" smtClean="0"/>
              <a:pPr>
                <a:defRPr/>
              </a:pPr>
              <a:t>6</a:t>
            </a:fld>
            <a:endParaRPr lang="en-US">
              <a:solidFill>
                <a:srgbClr val="37AFC7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1079500" y="1258888"/>
            <a:ext cx="70739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75757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7575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7575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7575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7575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7575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7575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7575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7575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nl-BE" dirty="0"/>
              <a:t>1. UPRISING: EEN KORTE SCHETS</a:t>
            </a:r>
            <a:br>
              <a:rPr lang="nl-BE" dirty="0"/>
            </a:br>
            <a:r>
              <a:rPr lang="nl-BE" sz="1800" dirty="0"/>
              <a:t>b. Podiumkansen (</a:t>
            </a:r>
            <a:r>
              <a:rPr lang="nl-BE" sz="1800" dirty="0" err="1"/>
              <a:t>Uprising</a:t>
            </a:r>
            <a:r>
              <a:rPr lang="nl-BE" sz="1800" dirty="0"/>
              <a:t> Stage)</a:t>
            </a:r>
            <a:endParaRPr lang="nl-BE" sz="1800" kern="0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1800" dirty="0"/>
              <a:t>2014: start Urban Stages</a:t>
            </a:r>
          </a:p>
          <a:p>
            <a:r>
              <a:rPr lang="nl-BE" sz="1800" dirty="0"/>
              <a:t>Podiumkansen voor jonge, lokale, ‘</a:t>
            </a:r>
            <a:r>
              <a:rPr lang="nl-BE" sz="1800" dirty="0" err="1"/>
              <a:t>urban</a:t>
            </a:r>
            <a:r>
              <a:rPr lang="nl-BE" sz="1800" dirty="0"/>
              <a:t>’ muzikanten = </a:t>
            </a:r>
            <a:r>
              <a:rPr lang="nl-BE" sz="1800" dirty="0" err="1"/>
              <a:t>r&amp;b</a:t>
            </a:r>
            <a:r>
              <a:rPr lang="nl-BE" sz="1800" dirty="0"/>
              <a:t>, rap, soul, funk, … (hiphop)</a:t>
            </a:r>
          </a:p>
          <a:p>
            <a:r>
              <a:rPr lang="nl-BE" sz="1800" dirty="0"/>
              <a:t>2-tal podiummomenten/jaar</a:t>
            </a:r>
          </a:p>
          <a:p>
            <a:r>
              <a:rPr lang="nl-BE" sz="1800" dirty="0"/>
              <a:t>Enkele Urban </a:t>
            </a:r>
            <a:r>
              <a:rPr lang="nl-BE" sz="1800" dirty="0" err="1"/>
              <a:t>Contests</a:t>
            </a:r>
            <a:r>
              <a:rPr lang="nl-BE" sz="1800" dirty="0"/>
              <a:t> </a:t>
            </a:r>
            <a:r>
              <a:rPr lang="nl-BE" sz="1800" dirty="0" err="1"/>
              <a:t>ism</a:t>
            </a:r>
            <a:r>
              <a:rPr lang="nl-BE" sz="1800" dirty="0"/>
              <a:t> </a:t>
            </a:r>
            <a:r>
              <a:rPr lang="nl-BE" sz="1800" dirty="0" err="1"/>
              <a:t>Burn</a:t>
            </a:r>
            <a:r>
              <a:rPr lang="nl-BE" sz="1800" dirty="0"/>
              <a:t> Leuven, Fire Is Gold, …</a:t>
            </a:r>
          </a:p>
          <a:p>
            <a:r>
              <a:rPr lang="nl-BE" sz="1800" dirty="0"/>
              <a:t>Uitwisseling talent met Leuven: interessant principe</a:t>
            </a:r>
          </a:p>
        </p:txBody>
      </p:sp>
    </p:spTree>
    <p:extLst>
      <p:ext uri="{BB962C8B-B14F-4D97-AF65-F5344CB8AC3E}">
        <p14:creationId xmlns:p14="http://schemas.microsoft.com/office/powerpoint/2010/main" val="404619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75856" y="836712"/>
            <a:ext cx="5553172" cy="874712"/>
          </a:xfrm>
        </p:spPr>
        <p:txBody>
          <a:bodyPr/>
          <a:lstStyle/>
          <a:p>
            <a:pPr algn="r"/>
            <a:r>
              <a:rPr lang="nl-BE" dirty="0"/>
              <a:t>1. UPRISING: EEN KORTE SCHETS</a:t>
            </a:r>
            <a:br>
              <a:rPr lang="nl-BE" dirty="0"/>
            </a:br>
            <a:r>
              <a:rPr lang="nl-BE" sz="1800" dirty="0"/>
              <a:t>b. Podiumkansen (</a:t>
            </a:r>
            <a:r>
              <a:rPr lang="nl-BE" sz="1800" dirty="0" err="1"/>
              <a:t>Uprising</a:t>
            </a:r>
            <a:r>
              <a:rPr lang="nl-BE" sz="1800" dirty="0"/>
              <a:t> Stage)</a:t>
            </a:r>
            <a:endParaRPr lang="nl-BE" sz="1800" kern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49356" y="2060848"/>
            <a:ext cx="4877544" cy="3023592"/>
          </a:xfrm>
        </p:spPr>
        <p:txBody>
          <a:bodyPr/>
          <a:lstStyle/>
          <a:p>
            <a:r>
              <a:rPr lang="nl-BE" sz="1800" dirty="0"/>
              <a:t>Vanaf 2018: </a:t>
            </a:r>
            <a:r>
              <a:rPr lang="nl-BE" sz="1800" dirty="0" err="1"/>
              <a:t>ism</a:t>
            </a:r>
            <a:r>
              <a:rPr lang="nl-BE" sz="1800" dirty="0"/>
              <a:t> CC Bolwerk / eerst in Spiegeltent / later in het CC</a:t>
            </a:r>
          </a:p>
          <a:p>
            <a:r>
              <a:rPr lang="nl-BE" sz="1800" dirty="0"/>
              <a:t>Vanaf 2019:</a:t>
            </a:r>
          </a:p>
          <a:p>
            <a:pPr lvl="1"/>
            <a:r>
              <a:rPr lang="nl-BE" sz="1800" dirty="0"/>
              <a:t>Inhoudelijke verbreding: naast live hiphop-concerten, ook…</a:t>
            </a:r>
          </a:p>
          <a:p>
            <a:pPr lvl="1"/>
            <a:r>
              <a:rPr lang="nl-BE" sz="1800" dirty="0"/>
              <a:t>Spoken Word, dans, expo (fotografie, beeldende, …), video, </a:t>
            </a:r>
            <a:r>
              <a:rPr lang="nl-BE" sz="1800" dirty="0" err="1"/>
              <a:t>DJ’s</a:t>
            </a:r>
            <a:r>
              <a:rPr lang="nl-BE" sz="1800" dirty="0"/>
              <a:t>, …</a:t>
            </a:r>
          </a:p>
          <a:p>
            <a:pPr lvl="1"/>
            <a:r>
              <a:rPr lang="nl-BE" sz="1800" dirty="0"/>
              <a:t>2 (kleine) podia</a:t>
            </a:r>
          </a:p>
          <a:p>
            <a:pPr lvl="1"/>
            <a:r>
              <a:rPr lang="nl-BE" sz="1800" dirty="0"/>
              <a:t>Samenwerking school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223B9-084D-49C9-A42C-CB6E2B828E3C}" type="datetime1">
              <a:rPr lang="en-US" smtClean="0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66624-FF58-4968-82CE-FED374D660C5}" type="slidenum">
              <a:rPr lang="en-US" smtClean="0"/>
              <a:pPr>
                <a:defRPr/>
              </a:pPr>
              <a:t>7</a:t>
            </a:fld>
            <a:endParaRPr lang="en-US">
              <a:solidFill>
                <a:srgbClr val="37AFC7"/>
              </a:solidFill>
            </a:endParaRPr>
          </a:p>
        </p:txBody>
      </p:sp>
      <p:pic>
        <p:nvPicPr>
          <p:cNvPr id="8" name="Afbeelding 7" descr="Afbeelding met persoon, staand&#10;&#10;Automatisch gegenereerde beschrijving">
            <a:extLst>
              <a:ext uri="{FF2B5EF4-FFF2-40B4-BE49-F238E27FC236}">
                <a16:creationId xmlns:a16="http://schemas.microsoft.com/office/drawing/2014/main" id="{C8CAA2AF-667B-4883-8CEC-2CA0CE6D94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t="8000"/>
          <a:stretch/>
        </p:blipFill>
        <p:spPr>
          <a:xfrm>
            <a:off x="547311" y="947479"/>
            <a:ext cx="2867777" cy="4136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7474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CAB0D78-B5E3-4340-A910-80F5125CB7BB}"/>
              </a:ext>
            </a:extLst>
          </p:cNvPr>
          <p:cNvSpPr txBox="1"/>
          <p:nvPr/>
        </p:nvSpPr>
        <p:spPr bwMode="auto">
          <a:xfrm>
            <a:off x="899592" y="853654"/>
            <a:ext cx="7073900" cy="8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kumimoji="0" lang="nl-BE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UPRISING: EEN KORTE SCHETS</a:t>
            </a:r>
            <a:br>
              <a:rPr kumimoji="0" lang="nl-BE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BE" sz="18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b. Podiumkansen (</a:t>
            </a:r>
            <a:r>
              <a:rPr kumimoji="0" lang="nl-B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Uprising</a:t>
            </a:r>
            <a:r>
              <a:rPr kumimoji="0" lang="nl-BE" sz="1800" b="1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Stage)</a:t>
            </a:r>
            <a:endParaRPr lang="nl-BE" sz="1800" b="1" dirty="0">
              <a:solidFill>
                <a:srgbClr val="57575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D05E652-2383-4F29-9C6F-802096785077}"/>
              </a:ext>
            </a:extLst>
          </p:cNvPr>
          <p:cNvSpPr txBox="1"/>
          <p:nvPr/>
        </p:nvSpPr>
        <p:spPr bwMode="auto">
          <a:xfrm>
            <a:off x="899592" y="2117793"/>
            <a:ext cx="3460750" cy="223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37AFC7"/>
              </a:buClr>
              <a:buFont typeface="Arial" panose="020B0604020202020204" pitchFamily="34" charset="0"/>
              <a:buChar char="•"/>
            </a:pPr>
            <a:r>
              <a:rPr lang="nl-BE" sz="1800" dirty="0">
                <a:solidFill>
                  <a:srgbClr val="575757"/>
                </a:solidFill>
                <a:latin typeface="+mn-lt"/>
                <a:ea typeface="+mn-ea"/>
              </a:rPr>
              <a:t>Laatste 6 edities: 120-150 bezoekers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37AFC7"/>
              </a:buClr>
              <a:buFont typeface="Arial" panose="020B0604020202020204" pitchFamily="34" charset="0"/>
              <a:buChar char="•"/>
            </a:pPr>
            <a:r>
              <a:rPr lang="nl-BE" sz="1800" dirty="0">
                <a:solidFill>
                  <a:srgbClr val="575757"/>
                </a:solidFill>
                <a:latin typeface="+mn-lt"/>
                <a:ea typeface="+mn-ea"/>
              </a:rPr>
              <a:t>Divers publiek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37AFC7"/>
              </a:buClr>
              <a:buFont typeface="Arial" panose="020B0604020202020204" pitchFamily="34" charset="0"/>
              <a:buChar char="•"/>
            </a:pPr>
            <a:r>
              <a:rPr lang="nl-BE" sz="1800" dirty="0">
                <a:solidFill>
                  <a:srgbClr val="575757"/>
                </a:solidFill>
                <a:latin typeface="+mn-lt"/>
                <a:ea typeface="+mn-ea"/>
              </a:rPr>
              <a:t>7 mei 2022: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37AFC7"/>
              </a:buClr>
              <a:buFont typeface="Arial" panose="020B0604020202020204" pitchFamily="34" charset="0"/>
              <a:buChar char="•"/>
            </a:pPr>
            <a:r>
              <a:rPr lang="nl-BE" sz="1800" dirty="0">
                <a:solidFill>
                  <a:srgbClr val="575757"/>
                </a:solidFill>
                <a:latin typeface="+mn-lt"/>
                <a:ea typeface="+mn-ea"/>
              </a:rPr>
              <a:t>4 podia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37AFC7"/>
              </a:buClr>
              <a:buFont typeface="Arial" panose="020B0604020202020204" pitchFamily="34" charset="0"/>
              <a:buChar char="•"/>
            </a:pPr>
            <a:r>
              <a:rPr lang="nl-BE" sz="1800" dirty="0">
                <a:solidFill>
                  <a:srgbClr val="575757"/>
                </a:solidFill>
                <a:latin typeface="+mn-lt"/>
                <a:ea typeface="+mn-ea"/>
              </a:rPr>
              <a:t>Ook andere (muziek)genres</a:t>
            </a:r>
          </a:p>
        </p:txBody>
      </p:sp>
      <p:pic>
        <p:nvPicPr>
          <p:cNvPr id="8" name="Afbeelding 7" descr="Afbeelding met tekst, persoon, scène, podium&#10;&#10;Automatisch gegenereerde beschrijving">
            <a:extLst>
              <a:ext uri="{FF2B5EF4-FFF2-40B4-BE49-F238E27FC236}">
                <a16:creationId xmlns:a16="http://schemas.microsoft.com/office/drawing/2014/main" id="{C166BB21-4862-476B-8CAE-9A8C6880E8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8" r="12524" b="2"/>
          <a:stretch/>
        </p:blipFill>
        <p:spPr>
          <a:xfrm>
            <a:off x="4572000" y="1718494"/>
            <a:ext cx="4149633" cy="3654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066800" y="6297613"/>
            <a:ext cx="914400" cy="30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F69223B9-084D-49C9-A42C-CB6E2B828E3C}" type="datetime1">
              <a:rPr lang="en-US" kern="1200">
                <a:latin typeface="Arial" charset="0"/>
                <a:ea typeface="ＭＳ Ｐゴシック" pitchFamily="1" charset="-128"/>
                <a:cs typeface="+mn-cs"/>
              </a:rPr>
              <a:pPr>
                <a:spcAft>
                  <a:spcPts val="600"/>
                </a:spcAft>
                <a:defRPr/>
              </a:pPr>
              <a:t>2/16/2022</a:t>
            </a:fld>
            <a:endParaRPr lang="en-US" kern="1200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209800" y="6297613"/>
            <a:ext cx="2895600" cy="30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latin typeface="Arial" charset="0"/>
                <a:ea typeface="ＭＳ Ｐゴシック" pitchFamily="1" charset="-128"/>
                <a:cs typeface="+mn-cs"/>
              </a:rPr>
              <a:t>Vilvoorde powerpointpresentatie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696200" y="6297613"/>
            <a:ext cx="457200" cy="30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2F866624-FF58-4968-82CE-FED374D660C5}" type="slidenum">
              <a:rPr lang="en-US" smtClean="0"/>
              <a:pPr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81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D88DB-B9EC-46E8-A3FD-367602BD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8456"/>
            <a:ext cx="7073900" cy="657944"/>
          </a:xfrm>
        </p:spPr>
        <p:txBody>
          <a:bodyPr wrap="square" anchor="t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nl-BE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1. UPRISING: EEN KORTE SCHETS</a:t>
            </a:r>
            <a:br>
              <a:rPr kumimoji="0" lang="nl-BE" sz="19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r>
              <a:rPr kumimoji="0" lang="nl-BE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c. Opnamestudio (</a:t>
            </a:r>
            <a:r>
              <a:rPr kumimoji="0" lang="nl-BE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Uprising</a:t>
            </a:r>
            <a:r>
              <a:rPr kumimoji="0" lang="nl-BE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Studio)</a:t>
            </a:r>
            <a:b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endParaRPr lang="nl-BE" sz="2000" dirty="0">
              <a:solidFill>
                <a:schemeClr val="tx1"/>
              </a:solidFill>
            </a:endParaRPr>
          </a:p>
        </p:txBody>
      </p:sp>
      <p:pic>
        <p:nvPicPr>
          <p:cNvPr id="9" name="Afbeelding 8" descr="Afbeelding met tekst, vloer, binnen, piano&#10;&#10;Automatisch gegenereerde beschrijving">
            <a:extLst>
              <a:ext uri="{FF2B5EF4-FFF2-40B4-BE49-F238E27FC236}">
                <a16:creationId xmlns:a16="http://schemas.microsoft.com/office/drawing/2014/main" id="{C9C8E747-D180-4437-BF9C-1713470189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3" r="1" b="21857"/>
          <a:stretch/>
        </p:blipFill>
        <p:spPr>
          <a:xfrm>
            <a:off x="1079500" y="2133600"/>
            <a:ext cx="70739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9878120-05ED-4D85-BA9F-867447B5C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800" y="6297613"/>
            <a:ext cx="914400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35ECA062-3888-4CCC-9E2E-390D1E491BFE}" type="datetime1">
              <a:rPr lang="en-US" smtClean="0"/>
              <a:pPr>
                <a:spcAft>
                  <a:spcPts val="600"/>
                </a:spcAft>
                <a:defRPr/>
              </a:pPr>
              <a:t>2/16/2022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3A4FA28-4B8E-4511-800D-166C549D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297613"/>
            <a:ext cx="2895600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Vilvoorde powerpointpresentatie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5BD863D-BF6E-4D2D-B172-302EF98B3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297613"/>
            <a:ext cx="457200" cy="3048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532EA937-7867-4287-8739-11CADBD17ADE}" type="slidenum">
              <a:rPr 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6767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lv_powerpointpresentatie_v1.potx" id="{74FF7213-6308-4670-B692-276D623AAFC7}" vid="{58EC313F-22C2-4CCD-BF18-BC1074B5F26D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vlv_powerpointpresentatie_v1</Template>
  <TotalTime>328</TotalTime>
  <Words>1313</Words>
  <Application>Microsoft Office PowerPoint</Application>
  <PresentationFormat>Diavoorstelling (4:3)</PresentationFormat>
  <Paragraphs>224</Paragraphs>
  <Slides>29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1" baseType="lpstr">
      <vt:lpstr>Arial</vt:lpstr>
      <vt:lpstr>Blank Presentation</vt:lpstr>
      <vt:lpstr>UPRISING</vt:lpstr>
      <vt:lpstr>UPRISING: EEN KORTE SCHETS TOEPASBAAR IN DE REGIO?</vt:lpstr>
      <vt:lpstr>1. UPRISING: EEN KORTE SCHETS a. Algemeen  </vt:lpstr>
      <vt:lpstr>1. UPRISING: EEN KORTE SCHETS a. Algemeen</vt:lpstr>
      <vt:lpstr>1. UPRISING: EEN KORTE SCHETS b. Podiumkansen (Uprising Stage) </vt:lpstr>
      <vt:lpstr>PowerPoint-presentatie</vt:lpstr>
      <vt:lpstr>1. UPRISING: EEN KORTE SCHETS b. Podiumkansen (Uprising Stage)</vt:lpstr>
      <vt:lpstr>PowerPoint-presentatie</vt:lpstr>
      <vt:lpstr>1. UPRISING: EEN KORTE SCHETS c. Opnamestudio (Uprising Studio) </vt:lpstr>
      <vt:lpstr>PowerPoint-presentatie</vt:lpstr>
      <vt:lpstr>1. UPRISING: EEN KORTE SCHETS c. Opnamestudio (Uprising Studio) </vt:lpstr>
      <vt:lpstr>1. UPRISING: EEN KORTE SCHETS c. Opnamestudio (Uprising Studio) </vt:lpstr>
      <vt:lpstr>Flightcase</vt:lpstr>
      <vt:lpstr>PowerPoint-presentatie</vt:lpstr>
      <vt:lpstr>PowerPoint-presentatie</vt:lpstr>
      <vt:lpstr>1. UPRISING: EEN KORTE SCHETS c. Opnamestudio (Uprising Studio) </vt:lpstr>
      <vt:lpstr>PowerPoint-presentatie</vt:lpstr>
      <vt:lpstr>1. UPRISING: EEN KORTE SCHETS d. Coaching/Vorming/Info </vt:lpstr>
      <vt:lpstr>1. UPRISING: EEN KORTE SCHETS d. Coaching/Vorming/Info </vt:lpstr>
      <vt:lpstr>2. TOEPASBAAR IN DE REGIO? a. Concreet voorstel: mobiele opnamestudio </vt:lpstr>
      <vt:lpstr>2. TOEPASBAAR IN DE REGIO? b. Mogelijke acties ‘mobiele opnamestudio’ </vt:lpstr>
      <vt:lpstr>2. TOEPASBAAR IN DE REGIO? c. “Wij zijn Vilvoorde niet?!” </vt:lpstr>
      <vt:lpstr>2. TOEPASBAAR IN DE REGIO? c. “Wij zijn Vilvoorde niet?!” </vt:lpstr>
      <vt:lpstr>2. TOEPASBAAR IN DE REGIO? d. “Wij zijn Vilvoorde niet?!” (bis) </vt:lpstr>
      <vt:lpstr>2. TOEPASBAAR IN DE REGIO? d. “Wij zijn Vilvoorde niet?!” (bis) </vt:lpstr>
      <vt:lpstr>2. TOEPASBAAR IN DE REGIO? d. “Wij zijn Vilvoorde niet?!” (bis) </vt:lpstr>
      <vt:lpstr>2. TOEPASBAAR IN DE REGIO? d. “Wij zijn Vilvoorde niet?!” (bis) </vt:lpstr>
      <vt:lpstr>2. TOEPASBAAR IN DE REGIO? d. “Wij zijn Vilvoorde niet?!” (bis) </vt:lpstr>
      <vt:lpstr>PowerPoint-presentatie</vt:lpstr>
    </vt:vector>
  </TitlesOfParts>
  <Company>nico nelsen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UPRISING</dc:title>
  <dc:creator>Fabri Stefaan</dc:creator>
  <cp:lastModifiedBy>Fabri Stefaan</cp:lastModifiedBy>
  <cp:revision>36</cp:revision>
  <dcterms:created xsi:type="dcterms:W3CDTF">2022-02-15T16:11:26Z</dcterms:created>
  <dcterms:modified xsi:type="dcterms:W3CDTF">2022-02-16T08:18:00Z</dcterms:modified>
</cp:coreProperties>
</file>